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51" r:id="rId2"/>
  </p:sldMasterIdLst>
  <p:notesMasterIdLst>
    <p:notesMasterId r:id="rId24"/>
  </p:notesMasterIdLst>
  <p:sldIdLst>
    <p:sldId id="256" r:id="rId3"/>
    <p:sldId id="259" r:id="rId4"/>
    <p:sldId id="258" r:id="rId5"/>
    <p:sldId id="436" r:id="rId6"/>
    <p:sldId id="437" r:id="rId7"/>
    <p:sldId id="439" r:id="rId8"/>
    <p:sldId id="440" r:id="rId9"/>
    <p:sldId id="422" r:id="rId10"/>
    <p:sldId id="414" r:id="rId11"/>
    <p:sldId id="415" r:id="rId12"/>
    <p:sldId id="426" r:id="rId13"/>
    <p:sldId id="428" r:id="rId14"/>
    <p:sldId id="427" r:id="rId15"/>
    <p:sldId id="416" r:id="rId16"/>
    <p:sldId id="423" r:id="rId17"/>
    <p:sldId id="433" r:id="rId18"/>
    <p:sldId id="435" r:id="rId19"/>
    <p:sldId id="424" r:id="rId20"/>
    <p:sldId id="425" r:id="rId21"/>
    <p:sldId id="429" r:id="rId22"/>
    <p:sldId id="280"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8" userDrawn="1">
          <p15:clr>
            <a:srgbClr val="A4A3A4"/>
          </p15:clr>
        </p15:guide>
        <p15:guide id="2" pos="528" userDrawn="1">
          <p15:clr>
            <a:srgbClr val="A4A3A4"/>
          </p15:clr>
        </p15:guide>
        <p15:guide id="3" orient="horz" pos="912" userDrawn="1">
          <p15:clr>
            <a:srgbClr val="A4A3A4"/>
          </p15:clr>
        </p15:guide>
        <p15:guide id="4" orient="horz" pos="4058" userDrawn="1">
          <p15:clr>
            <a:srgbClr val="A4A3A4"/>
          </p15:clr>
        </p15:guide>
        <p15:guide id="5" orient="horz" pos="3746" userDrawn="1">
          <p15:clr>
            <a:srgbClr val="A4A3A4"/>
          </p15:clr>
        </p15:guide>
        <p15:guide id="6" pos="7150" userDrawn="1">
          <p15:clr>
            <a:srgbClr val="A4A3A4"/>
          </p15:clr>
        </p15:guide>
        <p15:guide id="7" orient="horz" userDrawn="1">
          <p15:clr>
            <a:srgbClr val="A4A3A4"/>
          </p15:clr>
        </p15:guide>
        <p15:guide id="8" orient="horz" pos="2228" userDrawn="1">
          <p15:clr>
            <a:srgbClr val="A4A3A4"/>
          </p15:clr>
        </p15:guide>
        <p15:guide id="9" pos="38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s" initials="w" lastIdx="2" clrIdx="0"/>
  <p:cmAuthor id="2" name="n'h" initials="n" lastIdx="2" clrIdx="1"/>
  <p:cmAuthor id="3" name="jch H." initials="jH" lastIdx="6"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A8D08D"/>
    <a:srgbClr val="578DD5"/>
    <a:srgbClr val="EDDBF1"/>
    <a:srgbClr val="E9DDEF"/>
    <a:srgbClr val="578DD6"/>
    <a:srgbClr val="BBCCE6"/>
    <a:srgbClr val="E2F0D9"/>
    <a:srgbClr val="589CD5"/>
    <a:srgbClr val="D21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6"/>
    <p:restoredTop sz="73137" autoAdjust="0"/>
  </p:normalViewPr>
  <p:slideViewPr>
    <p:cSldViewPr snapToGrid="0" snapToObjects="1" showGuides="1">
      <p:cViewPr varScale="1">
        <p:scale>
          <a:sx n="113" d="100"/>
          <a:sy n="113" d="100"/>
        </p:scale>
        <p:origin x="1848" y="102"/>
      </p:cViewPr>
      <p:guideLst>
        <p:guide orient="horz" pos="558"/>
        <p:guide pos="528"/>
        <p:guide orient="horz" pos="912"/>
        <p:guide orient="horz" pos="4058"/>
        <p:guide orient="horz" pos="3746"/>
        <p:guide pos="7150"/>
        <p:guide orient="horz"/>
        <p:guide orient="horz" pos="2228"/>
        <p:guide pos="3833"/>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t>2024/5/14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a:t>
            </a:fld>
            <a:endParaRPr kumimoji="1" lang="zh-CN" altLang="en-US"/>
          </a:p>
        </p:txBody>
      </p:sp>
    </p:spTree>
    <p:extLst>
      <p:ext uri="{BB962C8B-B14F-4D97-AF65-F5344CB8AC3E}">
        <p14:creationId xmlns:p14="http://schemas.microsoft.com/office/powerpoint/2010/main" val="11582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10</a:t>
            </a:fld>
            <a:endParaRPr kumimoji="1" lang="zh-CN" altLang="en-US"/>
          </a:p>
        </p:txBody>
      </p:sp>
    </p:spTree>
    <p:extLst>
      <p:ext uri="{BB962C8B-B14F-4D97-AF65-F5344CB8AC3E}">
        <p14:creationId xmlns:p14="http://schemas.microsoft.com/office/powerpoint/2010/main" val="2093034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11</a:t>
            </a:fld>
            <a:endParaRPr kumimoji="1" lang="zh-CN" altLang="en-US"/>
          </a:p>
        </p:txBody>
      </p:sp>
    </p:spTree>
    <p:extLst>
      <p:ext uri="{BB962C8B-B14F-4D97-AF65-F5344CB8AC3E}">
        <p14:creationId xmlns:p14="http://schemas.microsoft.com/office/powerpoint/2010/main" val="906920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12</a:t>
            </a:fld>
            <a:endParaRPr kumimoji="1" lang="zh-CN" altLang="en-US"/>
          </a:p>
        </p:txBody>
      </p:sp>
    </p:spTree>
    <p:extLst>
      <p:ext uri="{BB962C8B-B14F-4D97-AF65-F5344CB8AC3E}">
        <p14:creationId xmlns:p14="http://schemas.microsoft.com/office/powerpoint/2010/main" val="4014745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13</a:t>
            </a:fld>
            <a:endParaRPr kumimoji="1" lang="zh-CN" altLang="en-US"/>
          </a:p>
        </p:txBody>
      </p:sp>
    </p:spTree>
    <p:extLst>
      <p:ext uri="{BB962C8B-B14F-4D97-AF65-F5344CB8AC3E}">
        <p14:creationId xmlns:p14="http://schemas.microsoft.com/office/powerpoint/2010/main" val="2001996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14</a:t>
            </a:fld>
            <a:endParaRPr kumimoji="1" lang="zh-CN" altLang="en-US"/>
          </a:p>
        </p:txBody>
      </p:sp>
    </p:spTree>
    <p:extLst>
      <p:ext uri="{BB962C8B-B14F-4D97-AF65-F5344CB8AC3E}">
        <p14:creationId xmlns:p14="http://schemas.microsoft.com/office/powerpoint/2010/main" val="1251491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A7046-F370-CA44-A09C-93B5FDE0432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79199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A7046-F370-CA44-A09C-93B5FDE0432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34106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A7046-F370-CA44-A09C-93B5FDE0432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7115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A7046-F370-CA44-A09C-93B5FDE0432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3912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19</a:t>
            </a:fld>
            <a:endParaRPr kumimoji="1" lang="zh-CN" altLang="en-US"/>
          </a:p>
        </p:txBody>
      </p:sp>
    </p:spTree>
    <p:extLst>
      <p:ext uri="{BB962C8B-B14F-4D97-AF65-F5344CB8AC3E}">
        <p14:creationId xmlns:p14="http://schemas.microsoft.com/office/powerpoint/2010/main" val="209325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A7046-F370-CA44-A09C-93B5FDE0432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20</a:t>
            </a:fld>
            <a:endParaRPr kumimoji="1" lang="zh-CN" altLang="en-US"/>
          </a:p>
        </p:txBody>
      </p:sp>
    </p:spTree>
    <p:extLst>
      <p:ext uri="{BB962C8B-B14F-4D97-AF65-F5344CB8AC3E}">
        <p14:creationId xmlns:p14="http://schemas.microsoft.com/office/powerpoint/2010/main" val="256449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21</a:t>
            </a:fld>
            <a:endParaRPr kumimoji="1" lang="zh-CN" altLang="en-US"/>
          </a:p>
        </p:txBody>
      </p:sp>
    </p:spTree>
    <p:extLst>
      <p:ext uri="{BB962C8B-B14F-4D97-AF65-F5344CB8AC3E}">
        <p14:creationId xmlns:p14="http://schemas.microsoft.com/office/powerpoint/2010/main" val="237956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A7046-F370-CA44-A09C-93B5FDE0432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solidFill>
                <a:srgbClr val="181717"/>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4</a:t>
            </a:fld>
            <a:endParaRPr kumimoji="1" lang="zh-CN" altLang="en-US"/>
          </a:p>
        </p:txBody>
      </p:sp>
    </p:spTree>
    <p:extLst>
      <p:ext uri="{BB962C8B-B14F-4D97-AF65-F5344CB8AC3E}">
        <p14:creationId xmlns:p14="http://schemas.microsoft.com/office/powerpoint/2010/main" val="794496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200" kern="100" spc="75" dirty="0">
              <a:solidFill>
                <a:srgbClr val="000000"/>
              </a:solidFill>
              <a:effectLst/>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5</a:t>
            </a:fld>
            <a:endParaRPr kumimoji="1" lang="zh-CN" altLang="en-US"/>
          </a:p>
        </p:txBody>
      </p:sp>
    </p:spTree>
    <p:extLst>
      <p:ext uri="{BB962C8B-B14F-4D97-AF65-F5344CB8AC3E}">
        <p14:creationId xmlns:p14="http://schemas.microsoft.com/office/powerpoint/2010/main" val="2705302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6</a:t>
            </a:fld>
            <a:endParaRPr kumimoji="1" lang="zh-CN" altLang="en-US"/>
          </a:p>
        </p:txBody>
      </p:sp>
    </p:spTree>
    <p:extLst>
      <p:ext uri="{BB962C8B-B14F-4D97-AF65-F5344CB8AC3E}">
        <p14:creationId xmlns:p14="http://schemas.microsoft.com/office/powerpoint/2010/main" val="1085024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7</a:t>
            </a:fld>
            <a:endParaRPr kumimoji="1" lang="zh-CN" altLang="en-US"/>
          </a:p>
        </p:txBody>
      </p:sp>
    </p:spTree>
    <p:extLst>
      <p:ext uri="{BB962C8B-B14F-4D97-AF65-F5344CB8AC3E}">
        <p14:creationId xmlns:p14="http://schemas.microsoft.com/office/powerpoint/2010/main" val="2120937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A7046-F370-CA44-A09C-93B5FDE04322}"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3967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9</a:t>
            </a:fld>
            <a:endParaRPr kumimoji="1" lang="zh-CN" altLang="en-US"/>
          </a:p>
        </p:txBody>
      </p:sp>
    </p:spTree>
    <p:extLst>
      <p:ext uri="{BB962C8B-B14F-4D97-AF65-F5344CB8AC3E}">
        <p14:creationId xmlns:p14="http://schemas.microsoft.com/office/powerpoint/2010/main" val="3019850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441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sp>
        <p:nvSpPr>
          <p:cNvPr id="2" name="流程图: 延期 1">
            <a:extLst>
              <a:ext uri="{FF2B5EF4-FFF2-40B4-BE49-F238E27FC236}">
                <a16:creationId xmlns:a16="http://schemas.microsoft.com/office/drawing/2014/main" id="{9F3CB3E8-662B-4EB7-A0D8-AED2F2700C17}"/>
              </a:ext>
            </a:extLst>
          </p:cNvPr>
          <p:cNvSpPr/>
          <p:nvPr userDrawn="1"/>
        </p:nvSpPr>
        <p:spPr>
          <a:xfrm flipH="1">
            <a:off x="11734822" y="5869550"/>
            <a:ext cx="457177"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B6EC5EF4-4CC0-4A4A-854E-06FD9665FD22}"/>
              </a:ext>
            </a:extLst>
          </p:cNvPr>
          <p:cNvSpPr txBox="1"/>
          <p:nvPr userDrawn="1"/>
        </p:nvSpPr>
        <p:spPr>
          <a:xfrm>
            <a:off x="11734823" y="5917953"/>
            <a:ext cx="457177" cy="427425"/>
          </a:xfrm>
          <a:prstGeom prst="rect">
            <a:avLst/>
          </a:prstGeom>
          <a:noFill/>
        </p:spPr>
        <p:txBody>
          <a:bodyPr wrap="square" rtlCol="0">
            <a:spAutoFit/>
          </a:bodyPr>
          <a:lstStyle/>
          <a:p>
            <a:pPr algn="ctr">
              <a:lnSpc>
                <a:spcPct val="130000"/>
              </a:lnSpc>
            </a:pPr>
            <a:fld id="{26946D96-E2E8-4A5A-B4C1-893E1AD8D433}" type="slidenum">
              <a:rPr kumimoji="1" lang="zh-CN" altLang="en-US" sz="1800" smtClean="0">
                <a:solidFill>
                  <a:schemeClr val="bg1"/>
                </a:solidFill>
                <a:latin typeface="Source Han Sans SC Normal" panose="020B0400000000000000" pitchFamily="34" charset="-128"/>
                <a:ea typeface="Source Han Sans SC Normal" panose="020B0400000000000000" pitchFamily="34" charset="-128"/>
              </a:rPr>
              <a:t>‹#›</a:t>
            </a:fld>
            <a:endParaRPr kumimoji="1" lang="zh-CN" altLang="en-US" sz="1200" dirty="0">
              <a:solidFill>
                <a:schemeClr val="bg1"/>
              </a:solidFill>
              <a:latin typeface="Source Han Sans SC Normal" panose="020B0400000000000000" pitchFamily="34" charset="-128"/>
              <a:ea typeface="Source Han Sans SC Normal" panose="020B0400000000000000"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479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49"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462306"/>
      </p:ext>
    </p:extLst>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7.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7.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6.png"/><Relationship Id="rId9" Type="http://schemas.openxmlformats.org/officeDocument/2006/relationships/image" Target="../media/image38.png"/><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0" y="79577"/>
            <a:ext cx="12192000" cy="3911656"/>
            <a:chOff x="0" y="79577"/>
            <a:chExt cx="12192000" cy="3911656"/>
          </a:xfrm>
        </p:grpSpPr>
        <p:pic>
          <p:nvPicPr>
            <p:cNvPr id="12" name="图片 11" descr="图片包含 游戏机, 物体, 钟表, 标志&#10;&#10;描述已自动生成"/>
            <p:cNvPicPr>
              <a:picLocks noChangeAspect="1"/>
            </p:cNvPicPr>
            <p:nvPr/>
          </p:nvPicPr>
          <p:blipFill>
            <a:blip r:embed="rId4"/>
            <a:stretch>
              <a:fillRect/>
            </a:stretch>
          </p:blipFill>
          <p:spPr>
            <a:xfrm>
              <a:off x="4572686" y="79577"/>
              <a:ext cx="3046628" cy="615185"/>
            </a:xfrm>
            <a:prstGeom prst="rect">
              <a:avLst/>
            </a:prstGeom>
          </p:spPr>
        </p:pic>
        <p:cxnSp>
          <p:nvCxnSpPr>
            <p:cNvPr id="14" name="直线连接符 13"/>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922137" y="5269602"/>
            <a:ext cx="3069467" cy="782947"/>
            <a:chOff x="4922137" y="5269602"/>
            <a:chExt cx="3069467" cy="782947"/>
          </a:xfrm>
        </p:grpSpPr>
        <p:sp>
          <p:nvSpPr>
            <p:cNvPr id="22" name="文本框 21"/>
            <p:cNvSpPr txBox="1"/>
            <p:nvPr/>
          </p:nvSpPr>
          <p:spPr>
            <a:xfrm>
              <a:off x="5421972" y="5683217"/>
              <a:ext cx="2069797" cy="369332"/>
            </a:xfrm>
            <a:prstGeom prst="rect">
              <a:avLst/>
            </a:prstGeom>
            <a:noFill/>
          </p:spPr>
          <p:txBody>
            <a:bodyPr wrap="none" rtlCol="0">
              <a:spAutoFit/>
            </a:bodyPr>
            <a:lstStyle/>
            <a:p>
              <a:pPr algn="ctr"/>
              <a:r>
                <a:rPr kumimoji="1" lang="en-US" altLang="zh-CN" spc="300">
                  <a:latin typeface="Times New Roman" panose="02020603050405020304" pitchFamily="18" charset="0"/>
                  <a:ea typeface="微软雅黑" panose="020B0503020204020204" pitchFamily="34" charset="-122"/>
                  <a:cs typeface="Arial" panose="020B0604020202020204" pitchFamily="34" charset="0"/>
                </a:rPr>
                <a:t>2024</a:t>
              </a:r>
              <a:r>
                <a:rPr kumimoji="1" lang="zh-CN" altLang="en-US" spc="300">
                  <a:latin typeface="Times New Roman" panose="02020603050405020304" pitchFamily="18" charset="0"/>
                  <a:ea typeface="微软雅黑" panose="020B0503020204020204" pitchFamily="34" charset="-122"/>
                  <a:cs typeface="Arial" panose="020B0604020202020204" pitchFamily="34" charset="0"/>
                </a:rPr>
                <a:t>年</a:t>
              </a:r>
              <a:r>
                <a:rPr kumimoji="1" lang="en-US" altLang="zh-CN" spc="300">
                  <a:latin typeface="Times New Roman" panose="02020603050405020304" pitchFamily="18" charset="0"/>
                  <a:ea typeface="微软雅黑" panose="020B0503020204020204" pitchFamily="34" charset="-122"/>
                  <a:cs typeface="Arial" panose="020B0604020202020204" pitchFamily="34" charset="0"/>
                </a:rPr>
                <a:t>5</a:t>
              </a:r>
              <a:r>
                <a:rPr kumimoji="1" lang="zh-CN" altLang="en-US" spc="300">
                  <a:latin typeface="Times New Roman" panose="02020603050405020304" pitchFamily="18" charset="0"/>
                  <a:ea typeface="微软雅黑" panose="020B0503020204020204" pitchFamily="34" charset="-122"/>
                  <a:cs typeface="Arial" panose="020B0604020202020204" pitchFamily="34" charset="0"/>
                </a:rPr>
                <a:t>月</a:t>
              </a:r>
              <a:r>
                <a:rPr kumimoji="1" lang="en-US" altLang="zh-CN" spc="300">
                  <a:latin typeface="Times New Roman" panose="02020603050405020304" pitchFamily="18" charset="0"/>
                  <a:ea typeface="微软雅黑" panose="020B0503020204020204" pitchFamily="34" charset="-122"/>
                  <a:cs typeface="Arial" panose="020B0604020202020204" pitchFamily="34" charset="0"/>
                </a:rPr>
                <a:t>13</a:t>
              </a:r>
              <a:r>
                <a:rPr kumimoji="1" lang="zh-CN" altLang="en-US" spc="300">
                  <a:latin typeface="Times New Roman" panose="02020603050405020304" pitchFamily="18" charset="0"/>
                  <a:ea typeface="微软雅黑" panose="020B0503020204020204" pitchFamily="34" charset="-122"/>
                  <a:cs typeface="Arial" panose="020B0604020202020204" pitchFamily="34" charset="0"/>
                </a:rPr>
                <a:t>日</a:t>
              </a:r>
              <a:endParaRPr kumimoji="1" lang="zh-CN" altLang="en-US" spc="300" dirty="0">
                <a:latin typeface="Times New Roman" panose="02020603050405020304" pitchFamily="18" charset="0"/>
                <a:ea typeface="微软雅黑" panose="020B0503020204020204" pitchFamily="34" charset="-122"/>
                <a:cs typeface="Arial" panose="020B0604020202020204" pitchFamily="34" charset="0"/>
              </a:endParaRPr>
            </a:p>
          </p:txBody>
        </p:sp>
        <p:sp>
          <p:nvSpPr>
            <p:cNvPr id="5" name="文本框 4"/>
            <p:cNvSpPr txBox="1"/>
            <p:nvPr/>
          </p:nvSpPr>
          <p:spPr>
            <a:xfrm>
              <a:off x="4922137" y="5269602"/>
              <a:ext cx="3069467" cy="677108"/>
            </a:xfrm>
            <a:prstGeom prst="rect">
              <a:avLst/>
            </a:prstGeom>
            <a:noFill/>
          </p:spPr>
          <p:txBody>
            <a:bodyPr wrap="square" rtlCol="0">
              <a:spAutoFit/>
            </a:bodyPr>
            <a:lstStyle/>
            <a:p>
              <a:pPr algn="ctr"/>
              <a:r>
                <a:rPr kumimoji="1" lang="zh-CN" altLang="en-US" sz="2000" spc="900">
                  <a:latin typeface="微软雅黑" panose="020B0503020204020204" pitchFamily="34" charset="-122"/>
                  <a:ea typeface="微软雅黑" panose="020B0503020204020204" pitchFamily="34" charset="-122"/>
                  <a:cs typeface="Arial" panose="020B0604020202020204" pitchFamily="34" charset="0"/>
                </a:rPr>
                <a:t>汇报人：张玉洁</a:t>
              </a:r>
              <a:endParaRPr kumimoji="1" lang="en-US" altLang="zh-CN" sz="2000" spc="900">
                <a:latin typeface="微软雅黑" panose="020B0503020204020204" pitchFamily="34" charset="-122"/>
                <a:ea typeface="微软雅黑" panose="020B0503020204020204" pitchFamily="34" charset="-122"/>
                <a:cs typeface="Arial" panose="020B0604020202020204" pitchFamily="34" charset="0"/>
              </a:endParaRPr>
            </a:p>
            <a:p>
              <a:pPr algn="ctr"/>
              <a:endParaRPr kumimoji="1" lang="en-US" altLang="zh-CN" spc="90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 name="文本框 5">
            <a:extLst>
              <a:ext uri="{FF2B5EF4-FFF2-40B4-BE49-F238E27FC236}">
                <a16:creationId xmlns:a16="http://schemas.microsoft.com/office/drawing/2014/main" id="{30094C4A-BF17-190B-8A3B-BA31CAB8DB0A}"/>
              </a:ext>
            </a:extLst>
          </p:cNvPr>
          <p:cNvSpPr txBox="1"/>
          <p:nvPr/>
        </p:nvSpPr>
        <p:spPr>
          <a:xfrm>
            <a:off x="284670" y="1822196"/>
            <a:ext cx="12344400" cy="1938992"/>
          </a:xfrm>
          <a:prstGeom prst="rect">
            <a:avLst/>
          </a:prstGeom>
          <a:noFill/>
        </p:spPr>
        <p:txBody>
          <a:bodyPr wrap="square">
            <a:spAutoFit/>
          </a:bodyPr>
          <a:lstStyle/>
          <a:p>
            <a:pPr algn="ctr"/>
            <a:r>
              <a:rPr kumimoji="1" lang="en-US" altLang="zh-CN" sz="4000" b="1" spc="300" dirty="0">
                <a:ln w="9525">
                  <a:noFill/>
                </a:ln>
                <a:gradFill>
                  <a:gsLst>
                    <a:gs pos="0">
                      <a:schemeClr val="tx1">
                        <a:lumMod val="95000"/>
                        <a:lumOff val="5000"/>
                      </a:schemeClr>
                    </a:gs>
                    <a:gs pos="100000">
                      <a:schemeClr val="tx1">
                        <a:lumMod val="65000"/>
                        <a:lumOff val="35000"/>
                      </a:schemeClr>
                    </a:gs>
                  </a:gsLst>
                  <a:lin ang="5400000" scaled="1"/>
                </a:gradFill>
                <a:latin typeface="Times New Roman" panose="02020603050405020304" pitchFamily="18" charset="0"/>
                <a:ea typeface="微软雅黑" panose="020B0503020204020204" pitchFamily="34" charset="-122"/>
                <a:cs typeface="Times New Roman" panose="02020603050405020304" pitchFamily="18" charset="0"/>
              </a:rPr>
              <a:t>ISL-based Multi-Satellite Collaborative </a:t>
            </a:r>
          </a:p>
          <a:p>
            <a:pPr algn="ctr"/>
            <a:r>
              <a:rPr kumimoji="1" lang="en-US" altLang="zh-CN" sz="4000" b="1" spc="300" dirty="0">
                <a:ln w="9525">
                  <a:noFill/>
                </a:ln>
                <a:gradFill>
                  <a:gsLst>
                    <a:gs pos="0">
                      <a:schemeClr val="tx1">
                        <a:lumMod val="95000"/>
                        <a:lumOff val="5000"/>
                      </a:schemeClr>
                    </a:gs>
                    <a:gs pos="100000">
                      <a:schemeClr val="tx1">
                        <a:lumMod val="65000"/>
                        <a:lumOff val="35000"/>
                      </a:schemeClr>
                    </a:gs>
                  </a:gsLst>
                  <a:lin ang="5400000" scaled="1"/>
                </a:gradFill>
                <a:latin typeface="Times New Roman" panose="02020603050405020304" pitchFamily="18" charset="0"/>
                <a:ea typeface="微软雅黑" panose="020B0503020204020204" pitchFamily="34" charset="-122"/>
                <a:cs typeface="Times New Roman" panose="02020603050405020304" pitchFamily="18" charset="0"/>
              </a:rPr>
              <a:t>Computation Offloading and Resource Allocation in ISTN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r>
              <a:rPr kumimoji="1" lang="en-US" altLang="zh-CN"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endParaRPr kumimoji="1" lang="zh-CN" altLang="en-US"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8121134" cy="523220"/>
          </a:xfrm>
          <a:prstGeom prst="rect">
            <a:avLst/>
          </a:prstGeom>
          <a:noFill/>
        </p:spPr>
        <p:txBody>
          <a:bodyPr wrap="none" rtlCol="0">
            <a:spAutoFit/>
          </a:bodyPr>
          <a:lstStyle/>
          <a:p>
            <a:pPr algn="l"/>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Communication &amp; Computation  Model</a:t>
            </a:r>
            <a:endParaRPr kumimoji="1" lang="zh-CN" altLang="en-US" sz="28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4" name="文本框 33">
            <a:extLst>
              <a:ext uri="{FF2B5EF4-FFF2-40B4-BE49-F238E27FC236}">
                <a16:creationId xmlns:a16="http://schemas.microsoft.com/office/drawing/2014/main" id="{9C28CCB2-FDAB-442F-B00C-D0CAA77B39EF}"/>
              </a:ext>
            </a:extLst>
          </p:cNvPr>
          <p:cNvSpPr txBox="1"/>
          <p:nvPr/>
        </p:nvSpPr>
        <p:spPr>
          <a:xfrm>
            <a:off x="526432" y="1438958"/>
            <a:ext cx="11665568"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At time slot t, the uplink data transmission rate from user j to satellite i is denoted as</a:t>
            </a:r>
            <a:endParaRPr lang="en-US" altLang="zh-CN" sz="2400" dirty="0">
              <a:latin typeface="Times New Roman" panose="02020603050405020304" pitchFamily="18" charset="0"/>
              <a:cs typeface="Times New Roman" panose="02020603050405020304" pitchFamily="18" charset="0"/>
            </a:endParaRPr>
          </a:p>
        </p:txBody>
      </p:sp>
      <p:sp>
        <p:nvSpPr>
          <p:cNvPr id="14" name="Rectangle 12">
            <a:extLst>
              <a:ext uri="{FF2B5EF4-FFF2-40B4-BE49-F238E27FC236}">
                <a16:creationId xmlns:a16="http://schemas.microsoft.com/office/drawing/2014/main" id="{CE391DAA-FF7F-B2AD-CBDD-2F8B78815114}"/>
              </a:ext>
            </a:extLst>
          </p:cNvPr>
          <p:cNvSpPr>
            <a:spLocks noChangeArrowheads="1"/>
          </p:cNvSpPr>
          <p:nvPr/>
        </p:nvSpPr>
        <p:spPr bwMode="auto">
          <a:xfrm>
            <a:off x="3993662" y="27697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7E2DD73E-8068-5A0B-EE1B-B3D70BB01BEB}"/>
              </a:ext>
            </a:extLst>
          </p:cNvPr>
          <p:cNvSpPr txBox="1"/>
          <p:nvPr/>
        </p:nvSpPr>
        <p:spPr>
          <a:xfrm>
            <a:off x="9802" y="897356"/>
            <a:ext cx="8165429" cy="596574"/>
          </a:xfrm>
          <a:prstGeom prst="rect">
            <a:avLst/>
          </a:prstGeom>
          <a:noFill/>
          <a:effectLst/>
        </p:spPr>
        <p:txBody>
          <a:bodyPr wrap="square" rtlCol="0">
            <a:spAutoFit/>
          </a:bodyPr>
          <a:lstStyle/>
          <a:p>
            <a:pPr marL="171450" indent="-171450" algn="ctr">
              <a:lnSpc>
                <a:spcPct val="130000"/>
              </a:lnSpc>
              <a:buFont typeface="Wingdings" panose="05000000000000000000" pitchFamily="2" charset="2"/>
              <a:buChar char="Ø"/>
            </a:pPr>
            <a:r>
              <a:rPr kumimoji="1" lang="en-US" altLang="zh-CN" sz="2800" b="1">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rPr>
              <a:t>Satellite-Terrestrial</a:t>
            </a:r>
            <a:r>
              <a:rPr kumimoji="1" lang="en-US" altLang="zh-CN" sz="2800" b="1" spc="300">
                <a:solidFill>
                  <a:schemeClr val="accent1">
                    <a:lumMod val="75000"/>
                  </a:schemeClr>
                </a:solidFill>
                <a:effectLst>
                  <a:outerShdw blurRad="50800" dist="38100" dir="5400000" algn="t"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 Communication Model:</a:t>
            </a:r>
            <a:endParaRPr kumimoji="1" lang="zh-CN" altLang="en-US" sz="2800" dirty="0">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endParaRPr>
          </a:p>
        </p:txBody>
      </p:sp>
      <p:pic>
        <p:nvPicPr>
          <p:cNvPr id="3" name="图片 2">
            <a:extLst>
              <a:ext uri="{FF2B5EF4-FFF2-40B4-BE49-F238E27FC236}">
                <a16:creationId xmlns:a16="http://schemas.microsoft.com/office/drawing/2014/main" id="{FE20F736-11A9-4DBB-0D72-0B8E2CBCC8B0}"/>
              </a:ext>
            </a:extLst>
          </p:cNvPr>
          <p:cNvPicPr>
            <a:picLocks noChangeAspect="1"/>
          </p:cNvPicPr>
          <p:nvPr/>
        </p:nvPicPr>
        <p:blipFill>
          <a:blip r:embed="rId6"/>
          <a:stretch>
            <a:fillRect/>
          </a:stretch>
        </p:blipFill>
        <p:spPr>
          <a:xfrm>
            <a:off x="3662371" y="1974695"/>
            <a:ext cx="4472757" cy="752055"/>
          </a:xfrm>
          <a:prstGeom prst="rect">
            <a:avLst/>
          </a:prstGeom>
        </p:spPr>
      </p:pic>
      <p:sp>
        <p:nvSpPr>
          <p:cNvPr id="4" name="文本框 3">
            <a:extLst>
              <a:ext uri="{FF2B5EF4-FFF2-40B4-BE49-F238E27FC236}">
                <a16:creationId xmlns:a16="http://schemas.microsoft.com/office/drawing/2014/main" id="{E360B79D-A78E-53BE-7B1C-22CE0CF3F329}"/>
              </a:ext>
            </a:extLst>
          </p:cNvPr>
          <p:cNvSpPr txBox="1"/>
          <p:nvPr/>
        </p:nvSpPr>
        <p:spPr>
          <a:xfrm>
            <a:off x="133400" y="2685682"/>
            <a:ext cx="5569568" cy="59657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Ø"/>
            </a:pPr>
            <a:r>
              <a:rPr kumimoji="1" lang="en-US" altLang="zh-CN" sz="2800" b="1" spc="300">
                <a:solidFill>
                  <a:schemeClr val="accent1">
                    <a:lumMod val="75000"/>
                  </a:schemeClr>
                </a:solidFill>
                <a:effectLst>
                  <a:outerShdw blurRad="50800" dist="38100" dir="5400000" algn="t"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Local Computation Model:</a:t>
            </a:r>
            <a:endParaRPr kumimoji="1" lang="zh-CN" altLang="en-US" sz="2800" dirty="0">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endParaRPr>
          </a:p>
        </p:txBody>
      </p:sp>
      <p:pic>
        <p:nvPicPr>
          <p:cNvPr id="6" name="图片 5">
            <a:extLst>
              <a:ext uri="{FF2B5EF4-FFF2-40B4-BE49-F238E27FC236}">
                <a16:creationId xmlns:a16="http://schemas.microsoft.com/office/drawing/2014/main" id="{04FB4B0E-8A9F-4E1A-6356-FE5001246006}"/>
              </a:ext>
            </a:extLst>
          </p:cNvPr>
          <p:cNvPicPr>
            <a:picLocks noChangeAspect="1"/>
          </p:cNvPicPr>
          <p:nvPr/>
        </p:nvPicPr>
        <p:blipFill>
          <a:blip r:embed="rId7"/>
          <a:stretch>
            <a:fillRect/>
          </a:stretch>
        </p:blipFill>
        <p:spPr>
          <a:xfrm>
            <a:off x="4270654" y="3699166"/>
            <a:ext cx="3096946" cy="736298"/>
          </a:xfrm>
          <a:prstGeom prst="rect">
            <a:avLst/>
          </a:prstGeom>
        </p:spPr>
      </p:pic>
      <p:sp>
        <p:nvSpPr>
          <p:cNvPr id="7" name="文本框 6">
            <a:extLst>
              <a:ext uri="{FF2B5EF4-FFF2-40B4-BE49-F238E27FC236}">
                <a16:creationId xmlns:a16="http://schemas.microsoft.com/office/drawing/2014/main" id="{71E65848-096F-EEA8-5567-8FACC03304AF}"/>
              </a:ext>
            </a:extLst>
          </p:cNvPr>
          <p:cNvSpPr txBox="1"/>
          <p:nvPr/>
        </p:nvSpPr>
        <p:spPr>
          <a:xfrm>
            <a:off x="-1122772" y="4395839"/>
            <a:ext cx="8895169" cy="596574"/>
          </a:xfrm>
          <a:prstGeom prst="rect">
            <a:avLst/>
          </a:prstGeom>
          <a:noFill/>
          <a:effectLst/>
        </p:spPr>
        <p:txBody>
          <a:bodyPr wrap="square" rtlCol="0">
            <a:spAutoFit/>
          </a:bodyPr>
          <a:lstStyle/>
          <a:p>
            <a:pPr marL="171450" indent="-171450" algn="ctr">
              <a:lnSpc>
                <a:spcPct val="130000"/>
              </a:lnSpc>
              <a:buFont typeface="Wingdings" panose="05000000000000000000" pitchFamily="2" charset="2"/>
              <a:buChar char="Ø"/>
            </a:pPr>
            <a:r>
              <a:rPr kumimoji="1" lang="en-US" altLang="zh-CN" sz="2800" b="1" spc="300">
                <a:solidFill>
                  <a:schemeClr val="accent1">
                    <a:lumMod val="75000"/>
                  </a:schemeClr>
                </a:solidFill>
                <a:effectLst>
                  <a:outerShdw blurRad="50800" dist="38100" dir="5400000" algn="t"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LEO Edge Computation Model:</a:t>
            </a:r>
            <a:endParaRPr kumimoji="1" lang="zh-CN" altLang="en-US" sz="2800" dirty="0">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endParaRPr>
          </a:p>
        </p:txBody>
      </p:sp>
      <p:pic>
        <p:nvPicPr>
          <p:cNvPr id="8" name="图片 7">
            <a:extLst>
              <a:ext uri="{FF2B5EF4-FFF2-40B4-BE49-F238E27FC236}">
                <a16:creationId xmlns:a16="http://schemas.microsoft.com/office/drawing/2014/main" id="{6EF86C16-0A4C-245C-2C62-5557AFBC7969}"/>
              </a:ext>
            </a:extLst>
          </p:cNvPr>
          <p:cNvPicPr>
            <a:picLocks noChangeAspect="1"/>
          </p:cNvPicPr>
          <p:nvPr/>
        </p:nvPicPr>
        <p:blipFill>
          <a:blip r:embed="rId8"/>
          <a:stretch>
            <a:fillRect/>
          </a:stretch>
        </p:blipFill>
        <p:spPr>
          <a:xfrm>
            <a:off x="4032289" y="5511802"/>
            <a:ext cx="3573677" cy="671272"/>
          </a:xfrm>
          <a:prstGeom prst="rect">
            <a:avLst/>
          </a:prstGeom>
        </p:spPr>
      </p:pic>
      <p:sp>
        <p:nvSpPr>
          <p:cNvPr id="10" name="文本框 9">
            <a:extLst>
              <a:ext uri="{FF2B5EF4-FFF2-40B4-BE49-F238E27FC236}">
                <a16:creationId xmlns:a16="http://schemas.microsoft.com/office/drawing/2014/main" id="{42FB14B1-E089-F918-D8D3-0CF79B182E8F}"/>
              </a:ext>
            </a:extLst>
          </p:cNvPr>
          <p:cNvSpPr txBox="1"/>
          <p:nvPr/>
        </p:nvSpPr>
        <p:spPr>
          <a:xfrm>
            <a:off x="526432" y="3219871"/>
            <a:ext cx="11674492"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During time slot t, the number of bits computed locally by user j is denoted as</a:t>
            </a:r>
            <a:endParaRPr lang="zh-CN" altLang="en-US" sz="240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69754666-EFF3-8B97-F869-8DA66F069A6A}"/>
              </a:ext>
            </a:extLst>
          </p:cNvPr>
          <p:cNvSpPr txBox="1"/>
          <p:nvPr/>
        </p:nvSpPr>
        <p:spPr>
          <a:xfrm>
            <a:off x="517508" y="4957377"/>
            <a:ext cx="11896227"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During time slot t, the number of bits that can be computed at satellite k for user j is given as</a:t>
            </a:r>
            <a:endParaRPr lang="zh-CN"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7878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r>
              <a:rPr kumimoji="1" lang="en-US" altLang="zh-CN"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endParaRPr kumimoji="1" lang="zh-CN" altLang="en-US"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864887" cy="523220"/>
          </a:xfrm>
          <a:prstGeom prst="rect">
            <a:avLst/>
          </a:prstGeom>
          <a:noFill/>
        </p:spPr>
        <p:txBody>
          <a:bodyPr wrap="none" rtlCol="0">
            <a:spAutoFit/>
          </a:bodyPr>
          <a:lstStyle/>
          <a:p>
            <a:pPr algn="l"/>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Queue Model</a:t>
            </a:r>
            <a:endParaRPr kumimoji="1" lang="zh-CN" altLang="en-US" sz="28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17706601-F03C-FD81-62A3-294DB71BC374}"/>
              </a:ext>
            </a:extLst>
          </p:cNvPr>
          <p:cNvSpPr txBox="1"/>
          <p:nvPr/>
        </p:nvSpPr>
        <p:spPr>
          <a:xfrm>
            <a:off x="-898182" y="881926"/>
            <a:ext cx="8895169" cy="603370"/>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Ø"/>
            </a:pPr>
            <a:r>
              <a:rPr kumimoji="1" lang="en-US" altLang="zh-CN" sz="2800" b="1">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rPr>
              <a:t>Local Computation Queue Update Model:</a:t>
            </a:r>
            <a:endParaRPr kumimoji="1" lang="zh-CN" altLang="en-US" sz="28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042A71A6-40F6-0AD9-5541-C42AA8EF0338}"/>
              </a:ext>
            </a:extLst>
          </p:cNvPr>
          <p:cNvSpPr txBox="1"/>
          <p:nvPr/>
        </p:nvSpPr>
        <p:spPr>
          <a:xfrm>
            <a:off x="517508" y="1435043"/>
            <a:ext cx="10625890"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During time slot t , the number of task bits computed locally by user j is denoted as</a:t>
            </a:r>
            <a:endParaRPr lang="zh-CN" altLang="en-US" sz="240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B1CBA1C4-F46A-9740-363D-4DEBDB5B16D7}"/>
              </a:ext>
            </a:extLst>
          </p:cNvPr>
          <p:cNvPicPr>
            <a:picLocks noChangeAspect="1"/>
          </p:cNvPicPr>
          <p:nvPr/>
        </p:nvPicPr>
        <p:blipFill>
          <a:blip r:embed="rId6"/>
          <a:stretch>
            <a:fillRect/>
          </a:stretch>
        </p:blipFill>
        <p:spPr>
          <a:xfrm>
            <a:off x="2970163" y="1938412"/>
            <a:ext cx="5596321" cy="868214"/>
          </a:xfrm>
          <a:prstGeom prst="rect">
            <a:avLst/>
          </a:prstGeom>
        </p:spPr>
      </p:pic>
      <p:sp>
        <p:nvSpPr>
          <p:cNvPr id="9" name="文本框 8">
            <a:extLst>
              <a:ext uri="{FF2B5EF4-FFF2-40B4-BE49-F238E27FC236}">
                <a16:creationId xmlns:a16="http://schemas.microsoft.com/office/drawing/2014/main" id="{823A2071-7070-9C2F-8EDF-075456188E36}"/>
              </a:ext>
            </a:extLst>
          </p:cNvPr>
          <p:cNvSpPr txBox="1"/>
          <p:nvPr/>
        </p:nvSpPr>
        <p:spPr>
          <a:xfrm>
            <a:off x="517508" y="2834164"/>
            <a:ext cx="8051132"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After time slot t, the local computation queue is updated to</a:t>
            </a:r>
            <a:endParaRPr lang="zh-CN" altLang="en-US" sz="240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EAA3A224-2799-2B76-8A9B-960F5C6F386C}"/>
              </a:ext>
            </a:extLst>
          </p:cNvPr>
          <p:cNvPicPr>
            <a:picLocks noChangeAspect="1"/>
          </p:cNvPicPr>
          <p:nvPr/>
        </p:nvPicPr>
        <p:blipFill>
          <a:blip r:embed="rId7"/>
          <a:stretch>
            <a:fillRect/>
          </a:stretch>
        </p:blipFill>
        <p:spPr>
          <a:xfrm>
            <a:off x="3187515" y="3451706"/>
            <a:ext cx="5055427" cy="759257"/>
          </a:xfrm>
          <a:prstGeom prst="rect">
            <a:avLst/>
          </a:prstGeom>
        </p:spPr>
      </p:pic>
      <p:sp>
        <p:nvSpPr>
          <p:cNvPr id="13" name="文本框 12">
            <a:extLst>
              <a:ext uri="{FF2B5EF4-FFF2-40B4-BE49-F238E27FC236}">
                <a16:creationId xmlns:a16="http://schemas.microsoft.com/office/drawing/2014/main" id="{2C7AE574-5C42-0E31-A385-4A1C4174485E}"/>
              </a:ext>
            </a:extLst>
          </p:cNvPr>
          <p:cNvSpPr txBox="1"/>
          <p:nvPr/>
        </p:nvSpPr>
        <p:spPr>
          <a:xfrm>
            <a:off x="-713239" y="4133043"/>
            <a:ext cx="8895169" cy="59657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Ø"/>
            </a:pPr>
            <a:r>
              <a:rPr kumimoji="1" lang="en-US" altLang="zh-CN" sz="2800" b="1">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rPr>
              <a:t>Satellite Transmission Queue Update Model:</a:t>
            </a:r>
            <a:endParaRPr kumimoji="1" lang="zh-CN" altLang="en-US" sz="2800" b="1">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CB504734-CF70-00E4-501B-842AAF45A589}"/>
              </a:ext>
            </a:extLst>
          </p:cNvPr>
          <p:cNvSpPr txBox="1"/>
          <p:nvPr/>
        </p:nvSpPr>
        <p:spPr>
          <a:xfrm>
            <a:off x="517508" y="4729617"/>
            <a:ext cx="10435540"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During time slot t,the number of task bits transmitted by user j is denoted as</a:t>
            </a:r>
            <a:endParaRPr lang="zh-CN" altLang="en-US" sz="240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B33A58D1-562C-6AB2-9E54-7FE3558519B5}"/>
              </a:ext>
            </a:extLst>
          </p:cNvPr>
          <p:cNvPicPr>
            <a:picLocks noChangeAspect="1"/>
          </p:cNvPicPr>
          <p:nvPr/>
        </p:nvPicPr>
        <p:blipFill>
          <a:blip r:embed="rId8"/>
          <a:stretch>
            <a:fillRect/>
          </a:stretch>
        </p:blipFill>
        <p:spPr>
          <a:xfrm>
            <a:off x="3338410" y="5305519"/>
            <a:ext cx="4753635" cy="801115"/>
          </a:xfrm>
          <a:prstGeom prst="rect">
            <a:avLst/>
          </a:prstGeom>
        </p:spPr>
      </p:pic>
    </p:spTree>
    <p:extLst>
      <p:ext uri="{BB962C8B-B14F-4D97-AF65-F5344CB8AC3E}">
        <p14:creationId xmlns:p14="http://schemas.microsoft.com/office/powerpoint/2010/main" val="289759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r>
              <a:rPr kumimoji="1" lang="en-US" altLang="zh-CN"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endParaRPr kumimoji="1" lang="zh-CN" altLang="en-US"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864887" cy="523220"/>
          </a:xfrm>
          <a:prstGeom prst="rect">
            <a:avLst/>
          </a:prstGeom>
          <a:noFill/>
        </p:spPr>
        <p:txBody>
          <a:bodyPr wrap="none" rtlCol="0">
            <a:spAutoFit/>
          </a:bodyPr>
          <a:lstStyle/>
          <a:p>
            <a:pPr algn="l"/>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Queue Model</a:t>
            </a:r>
            <a:endParaRPr kumimoji="1" lang="zh-CN" altLang="en-US" sz="28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823A2071-7070-9C2F-8EDF-075456188E36}"/>
              </a:ext>
            </a:extLst>
          </p:cNvPr>
          <p:cNvSpPr txBox="1"/>
          <p:nvPr/>
        </p:nvSpPr>
        <p:spPr>
          <a:xfrm>
            <a:off x="433135" y="1132230"/>
            <a:ext cx="10615713"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After time slot t, the user sub-queue in the satellite transmission queue is updated to</a:t>
            </a:r>
            <a:endParaRPr lang="zh-CN" altLang="en-US" sz="240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2C7AE574-5C42-0E31-A385-4A1C4174485E}"/>
              </a:ext>
            </a:extLst>
          </p:cNvPr>
          <p:cNvSpPr txBox="1"/>
          <p:nvPr/>
        </p:nvSpPr>
        <p:spPr>
          <a:xfrm>
            <a:off x="-406399" y="2526289"/>
            <a:ext cx="8421538" cy="59657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Ø"/>
            </a:pPr>
            <a:r>
              <a:rPr kumimoji="1" lang="en-US" altLang="zh-CN" sz="2800" b="1">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rPr>
              <a:t>Satellite Computation Queue Update Model :</a:t>
            </a:r>
            <a:endParaRPr kumimoji="1" lang="zh-CN" altLang="en-US" sz="2800" b="1">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CB504734-CF70-00E4-501B-842AAF45A589}"/>
              </a:ext>
            </a:extLst>
          </p:cNvPr>
          <p:cNvSpPr txBox="1"/>
          <p:nvPr/>
        </p:nvSpPr>
        <p:spPr>
          <a:xfrm>
            <a:off x="433136" y="3171738"/>
            <a:ext cx="12409152"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During time slot t, the number of task bits computed by the satellite for user j is represented as</a:t>
            </a:r>
            <a:endParaRPr lang="zh-CN" altLang="en-US" sz="240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4F2F4C2D-C865-2BC4-38E7-B79CB254DE71}"/>
              </a:ext>
            </a:extLst>
          </p:cNvPr>
          <p:cNvPicPr>
            <a:picLocks noChangeAspect="1"/>
          </p:cNvPicPr>
          <p:nvPr/>
        </p:nvPicPr>
        <p:blipFill>
          <a:blip r:embed="rId6"/>
          <a:stretch>
            <a:fillRect/>
          </a:stretch>
        </p:blipFill>
        <p:spPr>
          <a:xfrm>
            <a:off x="3297934" y="1658400"/>
            <a:ext cx="5422004" cy="861049"/>
          </a:xfrm>
          <a:prstGeom prst="rect">
            <a:avLst/>
          </a:prstGeom>
        </p:spPr>
      </p:pic>
      <p:pic>
        <p:nvPicPr>
          <p:cNvPr id="3" name="图片 2">
            <a:extLst>
              <a:ext uri="{FF2B5EF4-FFF2-40B4-BE49-F238E27FC236}">
                <a16:creationId xmlns:a16="http://schemas.microsoft.com/office/drawing/2014/main" id="{4A73A6BA-AAD3-F40B-462E-C71637BBB98B}"/>
              </a:ext>
            </a:extLst>
          </p:cNvPr>
          <p:cNvPicPr>
            <a:picLocks noChangeAspect="1"/>
          </p:cNvPicPr>
          <p:nvPr/>
        </p:nvPicPr>
        <p:blipFill>
          <a:blip r:embed="rId7"/>
          <a:stretch>
            <a:fillRect/>
          </a:stretch>
        </p:blipFill>
        <p:spPr>
          <a:xfrm>
            <a:off x="3347880" y="3799792"/>
            <a:ext cx="5496239" cy="837175"/>
          </a:xfrm>
          <a:prstGeom prst="rect">
            <a:avLst/>
          </a:prstGeom>
        </p:spPr>
      </p:pic>
      <p:sp>
        <p:nvSpPr>
          <p:cNvPr id="5" name="文本框 4">
            <a:extLst>
              <a:ext uri="{FF2B5EF4-FFF2-40B4-BE49-F238E27FC236}">
                <a16:creationId xmlns:a16="http://schemas.microsoft.com/office/drawing/2014/main" id="{D4D92AB1-B622-2278-099E-DFA20C3F8952}"/>
              </a:ext>
            </a:extLst>
          </p:cNvPr>
          <p:cNvSpPr txBox="1"/>
          <p:nvPr/>
        </p:nvSpPr>
        <p:spPr>
          <a:xfrm>
            <a:off x="433136" y="4714902"/>
            <a:ext cx="10615713"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After time slot t, the user sub-queue in the satellite computation queue is updated to</a:t>
            </a:r>
            <a:endParaRPr lang="zh-CN" altLang="en-US" sz="240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E8566A1C-0DCC-5051-4455-2CF9C97CC5AB}"/>
              </a:ext>
            </a:extLst>
          </p:cNvPr>
          <p:cNvPicPr>
            <a:picLocks noChangeAspect="1"/>
          </p:cNvPicPr>
          <p:nvPr/>
        </p:nvPicPr>
        <p:blipFill>
          <a:blip r:embed="rId8"/>
          <a:stretch>
            <a:fillRect/>
          </a:stretch>
        </p:blipFill>
        <p:spPr>
          <a:xfrm>
            <a:off x="3347880" y="5319237"/>
            <a:ext cx="5496240" cy="848760"/>
          </a:xfrm>
          <a:prstGeom prst="rect">
            <a:avLst/>
          </a:prstGeom>
        </p:spPr>
      </p:pic>
    </p:spTree>
    <p:extLst>
      <p:ext uri="{BB962C8B-B14F-4D97-AF65-F5344CB8AC3E}">
        <p14:creationId xmlns:p14="http://schemas.microsoft.com/office/powerpoint/2010/main" val="2221088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r>
              <a:rPr kumimoji="1" lang="en-US" altLang="zh-CN"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endParaRPr kumimoji="1" lang="zh-CN" altLang="en-US"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3002745" cy="523220"/>
          </a:xfrm>
          <a:prstGeom prst="rect">
            <a:avLst/>
          </a:prstGeom>
          <a:noFill/>
        </p:spPr>
        <p:txBody>
          <a:bodyPr wrap="none" rtlCol="0">
            <a:spAutoFit/>
          </a:bodyPr>
          <a:lstStyle/>
          <a:p>
            <a:pPr algn="l"/>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Energy Model</a:t>
            </a:r>
            <a:endParaRPr kumimoji="1" lang="zh-CN" altLang="en-US" sz="28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B5465C66-2EEA-7A73-A7C9-CF0229438259}"/>
              </a:ext>
            </a:extLst>
          </p:cNvPr>
          <p:cNvSpPr txBox="1"/>
          <p:nvPr/>
        </p:nvSpPr>
        <p:spPr>
          <a:xfrm>
            <a:off x="-108298" y="818628"/>
            <a:ext cx="6204298" cy="59657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Ø"/>
            </a:pPr>
            <a:r>
              <a:rPr kumimoji="1" lang="en-US" altLang="zh-CN" sz="2800" b="1">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rPr>
              <a:t>Local Energy Consumption Model:</a:t>
            </a:r>
          </a:p>
        </p:txBody>
      </p:sp>
      <p:pic>
        <p:nvPicPr>
          <p:cNvPr id="5" name="图片 4">
            <a:extLst>
              <a:ext uri="{FF2B5EF4-FFF2-40B4-BE49-F238E27FC236}">
                <a16:creationId xmlns:a16="http://schemas.microsoft.com/office/drawing/2014/main" id="{9364AC23-263D-9C14-3613-18B897659B38}"/>
              </a:ext>
            </a:extLst>
          </p:cNvPr>
          <p:cNvPicPr>
            <a:picLocks noChangeAspect="1"/>
          </p:cNvPicPr>
          <p:nvPr/>
        </p:nvPicPr>
        <p:blipFill>
          <a:blip r:embed="rId6"/>
          <a:stretch>
            <a:fillRect/>
          </a:stretch>
        </p:blipFill>
        <p:spPr>
          <a:xfrm>
            <a:off x="3518234" y="1842403"/>
            <a:ext cx="4807619" cy="502129"/>
          </a:xfrm>
          <a:prstGeom prst="rect">
            <a:avLst/>
          </a:prstGeom>
        </p:spPr>
      </p:pic>
      <p:sp>
        <p:nvSpPr>
          <p:cNvPr id="8" name="文本框 7">
            <a:extLst>
              <a:ext uri="{FF2B5EF4-FFF2-40B4-BE49-F238E27FC236}">
                <a16:creationId xmlns:a16="http://schemas.microsoft.com/office/drawing/2014/main" id="{710A01F9-7B0A-17A2-5CB6-4A00CF28F542}"/>
              </a:ext>
            </a:extLst>
          </p:cNvPr>
          <p:cNvSpPr txBox="1"/>
          <p:nvPr/>
        </p:nvSpPr>
        <p:spPr>
          <a:xfrm>
            <a:off x="429276" y="1368667"/>
            <a:ext cx="11901237"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In time slot t, the energy consumption for the task calculated locally by user j is represented as</a:t>
            </a:r>
            <a:endParaRPr lang="zh-CN" altLang="en-US" sz="240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6F17F9B8-EFBE-47D0-E72B-CDD875411ED1}"/>
              </a:ext>
            </a:extLst>
          </p:cNvPr>
          <p:cNvSpPr txBox="1"/>
          <p:nvPr/>
        </p:nvSpPr>
        <p:spPr>
          <a:xfrm>
            <a:off x="48701" y="2181075"/>
            <a:ext cx="6204298" cy="59657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Ø"/>
            </a:pPr>
            <a:r>
              <a:rPr kumimoji="1" lang="en-US" altLang="zh-CN" sz="2800" b="1">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rPr>
              <a:t>Satellite Energy Consumption Model:</a:t>
            </a:r>
          </a:p>
        </p:txBody>
      </p:sp>
      <p:sp>
        <p:nvSpPr>
          <p:cNvPr id="11" name="文本框 10">
            <a:extLst>
              <a:ext uri="{FF2B5EF4-FFF2-40B4-BE49-F238E27FC236}">
                <a16:creationId xmlns:a16="http://schemas.microsoft.com/office/drawing/2014/main" id="{DBBDD46E-9CC3-E491-E529-E9042FED1665}"/>
              </a:ext>
            </a:extLst>
          </p:cNvPr>
          <p:cNvSpPr txBox="1"/>
          <p:nvPr/>
        </p:nvSpPr>
        <p:spPr>
          <a:xfrm>
            <a:off x="432341" y="2697473"/>
            <a:ext cx="7934827"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The transmission delay and energy consumption are denoted as</a:t>
            </a:r>
            <a:endParaRPr lang="zh-CN" altLang="en-US" sz="240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DFD83D97-5F3D-C6C5-8F3C-E473252E2717}"/>
              </a:ext>
            </a:extLst>
          </p:cNvPr>
          <p:cNvPicPr>
            <a:picLocks noChangeAspect="1"/>
          </p:cNvPicPr>
          <p:nvPr/>
        </p:nvPicPr>
        <p:blipFill>
          <a:blip r:embed="rId7"/>
          <a:stretch>
            <a:fillRect/>
          </a:stretch>
        </p:blipFill>
        <p:spPr>
          <a:xfrm>
            <a:off x="3906880" y="3169081"/>
            <a:ext cx="3568742" cy="1117385"/>
          </a:xfrm>
          <a:prstGeom prst="rect">
            <a:avLst/>
          </a:prstGeom>
        </p:spPr>
      </p:pic>
      <p:sp>
        <p:nvSpPr>
          <p:cNvPr id="16" name="文本框 15">
            <a:extLst>
              <a:ext uri="{FF2B5EF4-FFF2-40B4-BE49-F238E27FC236}">
                <a16:creationId xmlns:a16="http://schemas.microsoft.com/office/drawing/2014/main" id="{ABFED343-9278-3CC4-DE9E-7BDD18F00853}"/>
              </a:ext>
            </a:extLst>
          </p:cNvPr>
          <p:cNvSpPr txBox="1"/>
          <p:nvPr/>
        </p:nvSpPr>
        <p:spPr>
          <a:xfrm>
            <a:off x="517508" y="4216244"/>
            <a:ext cx="10222681" cy="461665"/>
          </a:xfrm>
          <a:prstGeom prst="rect">
            <a:avLst/>
          </a:prstGeom>
          <a:noFill/>
        </p:spPr>
        <p:txBody>
          <a:bodyPr wrap="square">
            <a:spAutoFit/>
          </a:bodyPr>
          <a:lstStyle/>
          <a:p>
            <a:r>
              <a:rPr lang="en-US" altLang="zh-CN" sz="2400">
                <a:latin typeface="Times New Roman" panose="02020603050405020304" pitchFamily="18" charset="0"/>
                <a:cs typeface="Times New Roman" panose="02020603050405020304" pitchFamily="18" charset="0"/>
              </a:rPr>
              <a:t>The calculated energy consumption of satellite k is expressed as</a:t>
            </a:r>
            <a:endParaRPr lang="zh-CN" altLang="en-US" sz="240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165CD384-3FA3-5C63-9930-6DAB343C0708}"/>
              </a:ext>
            </a:extLst>
          </p:cNvPr>
          <p:cNvPicPr>
            <a:picLocks noChangeAspect="1"/>
          </p:cNvPicPr>
          <p:nvPr/>
        </p:nvPicPr>
        <p:blipFill>
          <a:blip r:embed="rId8"/>
          <a:stretch>
            <a:fillRect/>
          </a:stretch>
        </p:blipFill>
        <p:spPr>
          <a:xfrm>
            <a:off x="2842524" y="4635712"/>
            <a:ext cx="6334188" cy="527849"/>
          </a:xfrm>
          <a:prstGeom prst="rect">
            <a:avLst/>
          </a:prstGeom>
        </p:spPr>
      </p:pic>
      <p:sp>
        <p:nvSpPr>
          <p:cNvPr id="18" name="文本框 17">
            <a:extLst>
              <a:ext uri="{FF2B5EF4-FFF2-40B4-BE49-F238E27FC236}">
                <a16:creationId xmlns:a16="http://schemas.microsoft.com/office/drawing/2014/main" id="{73A37142-BED1-4EA5-0D2F-2E617B3949E1}"/>
              </a:ext>
            </a:extLst>
          </p:cNvPr>
          <p:cNvSpPr txBox="1"/>
          <p:nvPr/>
        </p:nvSpPr>
        <p:spPr>
          <a:xfrm>
            <a:off x="57348" y="4964789"/>
            <a:ext cx="6204298" cy="596574"/>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Ø"/>
            </a:pPr>
            <a:r>
              <a:rPr kumimoji="1" lang="en-US" altLang="zh-CN" sz="2800" b="1">
                <a:solidFill>
                  <a:schemeClr val="accent1">
                    <a:lumMod val="75000"/>
                  </a:schemeClr>
                </a:solidFill>
                <a:latin typeface="Times New Roman" panose="02020603050405020304" pitchFamily="18" charset="0"/>
                <a:ea typeface="Source Han Sans SC Normal" panose="020B0400000000000000" pitchFamily="34" charset="-128"/>
                <a:cs typeface="Times New Roman" panose="02020603050405020304" pitchFamily="18" charset="0"/>
              </a:rPr>
              <a:t>Satellite Energy Consumption Model:</a:t>
            </a:r>
          </a:p>
        </p:txBody>
      </p:sp>
      <p:pic>
        <p:nvPicPr>
          <p:cNvPr id="20" name="图片 19">
            <a:extLst>
              <a:ext uri="{FF2B5EF4-FFF2-40B4-BE49-F238E27FC236}">
                <a16:creationId xmlns:a16="http://schemas.microsoft.com/office/drawing/2014/main" id="{B936F6F6-4229-D164-F994-7FF096FF2CA6}"/>
              </a:ext>
            </a:extLst>
          </p:cNvPr>
          <p:cNvPicPr>
            <a:picLocks noChangeAspect="1"/>
          </p:cNvPicPr>
          <p:nvPr/>
        </p:nvPicPr>
        <p:blipFill>
          <a:blip r:embed="rId9"/>
          <a:stretch>
            <a:fillRect/>
          </a:stretch>
        </p:blipFill>
        <p:spPr>
          <a:xfrm>
            <a:off x="2801017" y="5533425"/>
            <a:ext cx="6544210" cy="841975"/>
          </a:xfrm>
          <a:prstGeom prst="rect">
            <a:avLst/>
          </a:prstGeom>
        </p:spPr>
      </p:pic>
    </p:spTree>
    <p:extLst>
      <p:ext uri="{BB962C8B-B14F-4D97-AF65-F5344CB8AC3E}">
        <p14:creationId xmlns:p14="http://schemas.microsoft.com/office/powerpoint/2010/main" val="2703720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2.5</a:t>
            </a:r>
            <a:endParaRPr kumimoji="1" lang="zh-CN" altLang="en-US"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4427815" cy="523220"/>
          </a:xfrm>
          <a:prstGeom prst="rect">
            <a:avLst/>
          </a:prstGeom>
          <a:noFill/>
        </p:spPr>
        <p:txBody>
          <a:bodyPr wrap="none" rtlCol="0">
            <a:spAutoFit/>
          </a:bodyPr>
          <a:lstStyle/>
          <a:p>
            <a:pPr algn="l"/>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lt"/>
              </a:rPr>
              <a:t>Problem</a:t>
            </a:r>
            <a:r>
              <a:rPr kumimoji="1" lang="zh-CN" altLang="en-US"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lt"/>
              </a:rPr>
              <a:t> </a:t>
            </a:r>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lt"/>
              </a:rPr>
              <a:t>formulation</a:t>
            </a:r>
            <a:endParaRPr kumimoji="1" lang="zh-CN" altLang="en-US" sz="28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4" name="Rectangle 12">
            <a:extLst>
              <a:ext uri="{FF2B5EF4-FFF2-40B4-BE49-F238E27FC236}">
                <a16:creationId xmlns:a16="http://schemas.microsoft.com/office/drawing/2014/main" id="{CE391DAA-FF7F-B2AD-CBDD-2F8B78815114}"/>
              </a:ext>
            </a:extLst>
          </p:cNvPr>
          <p:cNvSpPr>
            <a:spLocks noChangeArrowheads="1"/>
          </p:cNvSpPr>
          <p:nvPr/>
        </p:nvSpPr>
        <p:spPr bwMode="auto">
          <a:xfrm>
            <a:off x="3993662" y="27697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2">
            <a:extLst>
              <a:ext uri="{FF2B5EF4-FFF2-40B4-BE49-F238E27FC236}">
                <a16:creationId xmlns:a16="http://schemas.microsoft.com/office/drawing/2014/main" id="{FD162D2C-23C3-A13D-78A2-20CC6B4B8963}"/>
              </a:ext>
            </a:extLst>
          </p:cNvPr>
          <p:cNvSpPr>
            <a:spLocks noChangeArrowheads="1"/>
          </p:cNvSpPr>
          <p:nvPr/>
        </p:nvSpPr>
        <p:spPr bwMode="auto">
          <a:xfrm>
            <a:off x="5314462" y="3419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4">
            <a:extLst>
              <a:ext uri="{FF2B5EF4-FFF2-40B4-BE49-F238E27FC236}">
                <a16:creationId xmlns:a16="http://schemas.microsoft.com/office/drawing/2014/main" id="{B27B5B56-0490-667E-1175-3C71956DE4E2}"/>
              </a:ext>
            </a:extLst>
          </p:cNvPr>
          <p:cNvSpPr>
            <a:spLocks noChangeArrowheads="1"/>
          </p:cNvSpPr>
          <p:nvPr/>
        </p:nvSpPr>
        <p:spPr bwMode="auto">
          <a:xfrm>
            <a:off x="5177953" y="486169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7336D26D-D74D-6A17-460B-BD9CDC9E59BB}"/>
              </a:ext>
            </a:extLst>
          </p:cNvPr>
          <p:cNvSpPr txBox="1"/>
          <p:nvPr/>
        </p:nvSpPr>
        <p:spPr>
          <a:xfrm>
            <a:off x="72190" y="772804"/>
            <a:ext cx="11962444" cy="1421992"/>
          </a:xfrm>
          <a:prstGeom prst="rect">
            <a:avLst/>
          </a:prstGeom>
          <a:noFill/>
        </p:spPr>
        <p:txBody>
          <a:bodyPr wrap="square">
            <a:spAutoFit/>
          </a:bodyPr>
          <a:lstStyle/>
          <a:p>
            <a:pPr>
              <a:lnSpc>
                <a:spcPct val="150000"/>
              </a:lnSpc>
            </a:pPr>
            <a:r>
              <a:rPr lang="en-US" altLang="zh-CN" sz="2000" b="1" i="0">
                <a:solidFill>
                  <a:srgbClr val="24292F"/>
                </a:solidFill>
                <a:effectLst/>
                <a:latin typeface="Times New Roman" panose="02020603050405020304" pitchFamily="18" charset="0"/>
                <a:cs typeface="Times New Roman" panose="02020603050405020304" pitchFamily="18" charset="0"/>
              </a:rPr>
              <a:t>This paper proposes an optimization problem, aiming to minimize the total energy consumption of the system to the greatest extent under the constraints of task delay and limited satellite resources. The objective function of the optimization problem is constructed as follows</a:t>
            </a:r>
            <a:endParaRPr lang="zh-CN" altLang="en-US" sz="2000" b="1">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19A5D4B-5DDA-DDB1-C5BC-645ED0B21ED2}"/>
              </a:ext>
            </a:extLst>
          </p:cNvPr>
          <p:cNvPicPr>
            <a:picLocks noChangeAspect="1"/>
          </p:cNvPicPr>
          <p:nvPr/>
        </p:nvPicPr>
        <p:blipFill>
          <a:blip r:embed="rId6"/>
          <a:stretch>
            <a:fillRect/>
          </a:stretch>
        </p:blipFill>
        <p:spPr>
          <a:xfrm>
            <a:off x="4066698" y="2194796"/>
            <a:ext cx="3652588" cy="4148735"/>
          </a:xfrm>
          <a:prstGeom prst="rect">
            <a:avLst/>
          </a:prstGeom>
        </p:spPr>
      </p:pic>
    </p:spTree>
    <p:extLst>
      <p:ext uri="{BB962C8B-B14F-4D97-AF65-F5344CB8AC3E}">
        <p14:creationId xmlns:p14="http://schemas.microsoft.com/office/powerpoint/2010/main" val="18680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alphaModFix amt="3000"/>
          </a:blip>
          <a:srcRect l="31594" r="24278" b="51573"/>
          <a:stretch>
            <a:fillRect/>
          </a:stretch>
        </p:blipFill>
        <p:spPr>
          <a:xfrm>
            <a:off x="0" y="830209"/>
            <a:ext cx="6230698" cy="6027791"/>
          </a:xfrm>
          <a:prstGeom prst="rect">
            <a:avLst/>
          </a:prstGeom>
        </p:spPr>
      </p:pic>
      <p:grpSp>
        <p:nvGrpSpPr>
          <p:cNvPr id="2" name="组合 1"/>
          <p:cNvGrpSpPr/>
          <p:nvPr/>
        </p:nvGrpSpPr>
        <p:grpSpPr>
          <a:xfrm>
            <a:off x="569328" y="0"/>
            <a:ext cx="11622672" cy="6858000"/>
            <a:chOff x="569328" y="0"/>
            <a:chExt cx="11622672" cy="6858000"/>
          </a:xfrm>
        </p:grpSpPr>
        <p:sp>
          <p:nvSpPr>
            <p:cNvPr id="15" name="圆角矩形 14"/>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6" name="图片 15"/>
            <p:cNvPicPr>
              <a:picLocks noChangeAspect="1"/>
            </p:cNvPicPr>
            <p:nvPr/>
          </p:nvPicPr>
          <p:blipFill>
            <a:blip r:embed="rId4"/>
            <a:stretch>
              <a:fillRect/>
            </a:stretch>
          </p:blipFill>
          <p:spPr>
            <a:xfrm>
              <a:off x="7658100" y="0"/>
              <a:ext cx="4533900" cy="6858000"/>
            </a:xfrm>
            <a:prstGeom prst="rect">
              <a:avLst/>
            </a:prstGeom>
          </p:spPr>
        </p:pic>
        <p:grpSp>
          <p:nvGrpSpPr>
            <p:cNvPr id="32" name="组合 31"/>
            <p:cNvGrpSpPr/>
            <p:nvPr/>
          </p:nvGrpSpPr>
          <p:grpSpPr>
            <a:xfrm>
              <a:off x="6840499" y="0"/>
              <a:ext cx="1709136" cy="6858000"/>
              <a:chOff x="6840499" y="0"/>
              <a:chExt cx="1709136" cy="6858000"/>
            </a:xfrm>
          </p:grpSpPr>
          <p:sp>
            <p:nvSpPr>
              <p:cNvPr id="28" name="平行四边形 27"/>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0" name="平行四边形 29"/>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1" name="平行四边形 30"/>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grpSp>
        <p:nvGrpSpPr>
          <p:cNvPr id="21" name="组合 20"/>
          <p:cNvGrpSpPr/>
          <p:nvPr/>
        </p:nvGrpSpPr>
        <p:grpSpPr>
          <a:xfrm>
            <a:off x="1245705" y="2399251"/>
            <a:ext cx="4185761" cy="3970318"/>
            <a:chOff x="1654599" y="2374005"/>
            <a:chExt cx="4185761" cy="3970318"/>
          </a:xfrm>
        </p:grpSpPr>
        <p:sp>
          <p:nvSpPr>
            <p:cNvPr id="22" name="文本框 21"/>
            <p:cNvSpPr txBox="1"/>
            <p:nvPr/>
          </p:nvSpPr>
          <p:spPr>
            <a:xfrm>
              <a:off x="1654599" y="2374005"/>
              <a:ext cx="247381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300" normalizeH="0" baseline="0" noProof="0">
                  <a:ln>
                    <a:noFill/>
                  </a:ln>
                  <a:gradFill>
                    <a:gsLst>
                      <a:gs pos="0">
                        <a:prstClr val="black">
                          <a:lumMod val="95000"/>
                          <a:lumOff val="5000"/>
                        </a:prstClr>
                      </a:gs>
                      <a:gs pos="100000">
                        <a:prstClr val="black">
                          <a:lumMod val="50000"/>
                          <a:lumOff val="50000"/>
                        </a:prstClr>
                      </a:gs>
                    </a:gsLst>
                    <a:lin ang="5400000" scaled="0"/>
                  </a:gradFill>
                  <a:effectLst/>
                  <a:uLnTx/>
                  <a:uFillTx/>
                  <a:latin typeface="Times New Roman" panose="02020603050405020304" pitchFamily="18" charset="0"/>
                  <a:ea typeface="微软雅黑" panose="020B0503020204020204" pitchFamily="34" charset="-122"/>
                  <a:cs typeface="Times New Roman" panose="02020603050405020304" pitchFamily="18" charset="0"/>
                </a:rPr>
                <a:t>PART 3</a:t>
              </a:r>
              <a:endParaRPr kumimoji="1" lang="zh-CN" altLang="en-US" sz="4800" b="1" i="0" u="none" strike="noStrike" kern="1200" cap="none" spc="300" normalizeH="0" baseline="0" noProof="0" dirty="0">
                <a:ln>
                  <a:noFill/>
                </a:ln>
                <a:gradFill>
                  <a:gsLst>
                    <a:gs pos="0">
                      <a:prstClr val="black">
                        <a:lumMod val="95000"/>
                        <a:lumOff val="5000"/>
                      </a:prstClr>
                    </a:gs>
                    <a:gs pos="100000">
                      <a:prstClr val="black">
                        <a:lumMod val="50000"/>
                        <a:lumOff val="50000"/>
                      </a:prstClr>
                    </a:gs>
                  </a:gsLst>
                  <a:lin ang="5400000" scaled="0"/>
                </a:gra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1654599" y="3205002"/>
              <a:ext cx="4185761" cy="3139321"/>
            </a:xfrm>
            <a:prstGeom prst="rect">
              <a:avLst/>
            </a:prstGeom>
            <a:noFill/>
          </p:spPr>
          <p:txBody>
            <a:bodyPr wrap="none" rtlCol="0">
              <a:spAutoFit/>
            </a:bodyPr>
            <a:lstStyle/>
            <a:p>
              <a:r>
                <a:rPr kumimoji="1" lang="en-US" altLang="zh-CN"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MSCCORA-TD3 </a:t>
              </a:r>
            </a:p>
            <a:p>
              <a:r>
                <a:rPr kumimoji="1" lang="en-US" altLang="zh-CN"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Algorithm</a:t>
              </a:r>
              <a:endParaRPr kumimoji="1" lang="zh-CN" altLang="en-US"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3600" b="1" i="0" u="none" strike="noStrike" kern="1200" cap="none" spc="300" normalizeH="0" baseline="0" noProof="0">
                <a:ln>
                  <a:noFill/>
                </a:ln>
                <a:gradFill>
                  <a:gsLst>
                    <a:gs pos="0">
                      <a:srgbClr val="C00000"/>
                    </a:gs>
                    <a:gs pos="100000">
                      <a:srgbClr val="F87768"/>
                    </a:gs>
                  </a:gsLst>
                  <a:lin ang="5400000" scaled="0"/>
                </a:gra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3600" b="1" i="0" u="none" strike="noStrike" kern="1200" cap="none" spc="300" normalizeH="0" baseline="0" noProof="0">
                <a:ln>
                  <a:noFill/>
                </a:ln>
                <a:gradFill>
                  <a:gsLst>
                    <a:gs pos="0">
                      <a:srgbClr val="C00000"/>
                    </a:gs>
                    <a:gs pos="100000">
                      <a:srgbClr val="F87768"/>
                    </a:gs>
                  </a:gsLst>
                  <a:lin ang="5400000" scaled="0"/>
                </a:gra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5400" b="1" i="0" u="none" strike="noStrike" kern="1200" cap="none" spc="300" normalizeH="0" baseline="0" noProof="0" dirty="0">
                <a:ln>
                  <a:noFill/>
                </a:ln>
                <a:gradFill>
                  <a:gsLst>
                    <a:gs pos="0">
                      <a:srgbClr val="C00000"/>
                    </a:gs>
                    <a:gs pos="100000">
                      <a:srgbClr val="F87768"/>
                    </a:gs>
                  </a:gsLst>
                  <a:lin ang="5400000" scaled="0"/>
                </a:gra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4" name="流程图: 延期 13"/>
          <p:cNvSpPr/>
          <p:nvPr/>
        </p:nvSpPr>
        <p:spPr>
          <a:xfrm flipH="1">
            <a:off x="11760449" y="6032324"/>
            <a:ext cx="431549" cy="404665"/>
          </a:xfrm>
          <a:prstGeom prst="flowChartDelay">
            <a:avLst/>
          </a:prstGeom>
          <a:gradFill flip="none" rotWithShape="1">
            <a:gsLst>
              <a:gs pos="0">
                <a:srgbClr val="D21D1C">
                  <a:shade val="30000"/>
                  <a:satMod val="115000"/>
                </a:srgbClr>
              </a:gs>
              <a:gs pos="36000">
                <a:srgbClr val="D21D1C">
                  <a:shade val="67500"/>
                  <a:satMod val="115000"/>
                </a:srgbClr>
              </a:gs>
              <a:gs pos="100000">
                <a:srgbClr val="D21D1C">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2</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10176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Arial" panose="020B0604020202020204" pitchFamily="34" charset="0"/>
                <a:ea typeface="微软雅黑" panose="020B0503020204020204" pitchFamily="34" charset="-122"/>
                <a:cs typeface="Arial" panose="020B0604020202020204" pitchFamily="34" charset="0"/>
              </a:rPr>
              <a:t>2.</a:t>
            </a:r>
            <a:r>
              <a:rPr kumimoji="1" lang="en-US" altLang="zh-CN" sz="2800" b="1" dirty="0">
                <a:solidFill>
                  <a:prstClr val="white"/>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endParaRPr kumimoji="1" lang="zh-CN" altLang="en-US" sz="28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686918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spc="300">
                <a:solidFill>
                  <a:prstClr val="white"/>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Modeling the problem as a MDP</a:t>
            </a:r>
            <a:endParaRPr kumimoji="1" lang="zh-CN" altLang="en-US" sz="2800" b="1" spc="300" dirty="0">
              <a:solidFill>
                <a:prstClr val="white"/>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B5465C66-2EEA-7A73-A7C9-CF0229438259}"/>
              </a:ext>
            </a:extLst>
          </p:cNvPr>
          <p:cNvSpPr txBox="1"/>
          <p:nvPr/>
        </p:nvSpPr>
        <p:spPr>
          <a:xfrm>
            <a:off x="1183557" y="2206501"/>
            <a:ext cx="2501830" cy="452496"/>
          </a:xfrm>
          <a:prstGeom prst="rect">
            <a:avLst/>
          </a:prstGeom>
          <a:noFill/>
        </p:spPr>
        <p:txBody>
          <a:bodyPr wrap="square" rtlCol="0">
            <a:spAutoFit/>
          </a:bodyPr>
          <a:lstStyle/>
          <a:p>
            <a:pPr marL="171450" marR="0" lvl="0" indent="-171450" algn="ctr"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1" lang="en-US" altLang="zh-CN" sz="2000" b="1">
                <a:solidFill>
                  <a:srgbClr val="4472C4">
                    <a:lumMod val="75000"/>
                  </a:srgbClr>
                </a:solidFill>
                <a:latin typeface="Times New Roman" panose="02020603050405020304" pitchFamily="18" charset="0"/>
                <a:ea typeface="Source Han Sans SC Normal" panose="020B0400000000000000" pitchFamily="34" charset="-128"/>
                <a:cs typeface="Times New Roman" panose="02020603050405020304" pitchFamily="18" charset="0"/>
              </a:rPr>
              <a:t>State Space:</a:t>
            </a:r>
          </a:p>
        </p:txBody>
      </p:sp>
      <p:sp>
        <p:nvSpPr>
          <p:cNvPr id="9" name="文本框 8">
            <a:extLst>
              <a:ext uri="{FF2B5EF4-FFF2-40B4-BE49-F238E27FC236}">
                <a16:creationId xmlns:a16="http://schemas.microsoft.com/office/drawing/2014/main" id="{6F17F9B8-EFBE-47D0-E72B-CDD875411ED1}"/>
              </a:ext>
            </a:extLst>
          </p:cNvPr>
          <p:cNvSpPr txBox="1"/>
          <p:nvPr/>
        </p:nvSpPr>
        <p:spPr>
          <a:xfrm>
            <a:off x="1086571" y="3524748"/>
            <a:ext cx="2818058" cy="452496"/>
          </a:xfrm>
          <a:prstGeom prst="rect">
            <a:avLst/>
          </a:prstGeom>
          <a:noFill/>
        </p:spPr>
        <p:txBody>
          <a:bodyPr wrap="square" rtlCol="0">
            <a:spAutoFit/>
          </a:bodyPr>
          <a:lstStyle/>
          <a:p>
            <a:pPr marL="171450" marR="0" lvl="0" indent="-171450" algn="ctr"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1" lang="en-US" altLang="zh-CN" sz="2000" b="1">
                <a:solidFill>
                  <a:srgbClr val="4472C4">
                    <a:lumMod val="75000"/>
                  </a:srgbClr>
                </a:solidFill>
                <a:latin typeface="Times New Roman" panose="02020603050405020304" pitchFamily="18" charset="0"/>
                <a:ea typeface="Source Han Sans SC Normal" panose="020B0400000000000000" pitchFamily="34" charset="-128"/>
                <a:cs typeface="Times New Roman" panose="02020603050405020304" pitchFamily="18" charset="0"/>
              </a:rPr>
              <a:t>Action Space</a:t>
            </a:r>
            <a:r>
              <a:rPr kumimoji="1" lang="en-US" altLang="zh-CN" sz="2000" b="1" i="0" u="none" strike="noStrike" kern="1200" cap="none" spc="0" normalizeH="0" baseline="0" noProof="0">
                <a:ln>
                  <a:noFill/>
                </a:ln>
                <a:solidFill>
                  <a:srgbClr val="4472C4">
                    <a:lumMod val="75000"/>
                  </a:srgb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a:t>
            </a:r>
          </a:p>
        </p:txBody>
      </p:sp>
      <p:sp>
        <p:nvSpPr>
          <p:cNvPr id="18" name="文本框 17">
            <a:extLst>
              <a:ext uri="{FF2B5EF4-FFF2-40B4-BE49-F238E27FC236}">
                <a16:creationId xmlns:a16="http://schemas.microsoft.com/office/drawing/2014/main" id="{73A37142-BED1-4EA5-0D2F-2E617B3949E1}"/>
              </a:ext>
            </a:extLst>
          </p:cNvPr>
          <p:cNvSpPr txBox="1"/>
          <p:nvPr/>
        </p:nvSpPr>
        <p:spPr>
          <a:xfrm>
            <a:off x="1532171" y="4571095"/>
            <a:ext cx="2372458" cy="605807"/>
          </a:xfrm>
          <a:prstGeom prst="rect">
            <a:avLst/>
          </a:prstGeom>
          <a:noFill/>
        </p:spPr>
        <p:txBody>
          <a:bodyPr wrap="square" rtlCol="0">
            <a:spAutoFit/>
          </a:bodyPr>
          <a:lstStyle/>
          <a:p>
            <a:pPr marL="171450" marR="0" lvl="0" indent="-171450" algn="ctr" defTabSz="914400" rtl="0" eaLnBrk="1" fontAlgn="auto" latinLnBrk="0" hangingPunct="1">
              <a:lnSpc>
                <a:spcPct val="130000"/>
              </a:lnSpc>
              <a:spcBef>
                <a:spcPts val="0"/>
              </a:spcBef>
              <a:spcAft>
                <a:spcPts val="0"/>
              </a:spcAft>
              <a:buClrTx/>
              <a:buSzTx/>
              <a:buFont typeface="Wingdings" panose="05000000000000000000" pitchFamily="2" charset="2"/>
              <a:buChar char="Ø"/>
              <a:tabLst/>
              <a:defRPr/>
            </a:pPr>
            <a:r>
              <a:rPr kumimoji="1" lang="en-US" altLang="zh-CN" sz="2000" b="1">
                <a:solidFill>
                  <a:srgbClr val="4472C4">
                    <a:lumMod val="75000"/>
                  </a:srgbClr>
                </a:solidFill>
                <a:latin typeface="Times New Roman" panose="02020603050405020304" pitchFamily="18" charset="0"/>
                <a:ea typeface="Source Han Sans SC Normal" panose="020B0400000000000000" pitchFamily="34" charset="-128"/>
                <a:cs typeface="Times New Roman" panose="02020603050405020304" pitchFamily="18" charset="0"/>
              </a:rPr>
              <a:t>Reward Function</a:t>
            </a:r>
            <a:r>
              <a:rPr kumimoji="1" lang="en-US" altLang="zh-CN" sz="2800" b="1">
                <a:solidFill>
                  <a:srgbClr val="4472C4">
                    <a:lumMod val="75000"/>
                  </a:srgbClr>
                </a:solidFill>
                <a:latin typeface="Times New Roman" panose="02020603050405020304" pitchFamily="18" charset="0"/>
                <a:ea typeface="Source Han Sans SC Normal" panose="020B0400000000000000" pitchFamily="34" charset="-128"/>
                <a:cs typeface="Times New Roman" panose="02020603050405020304" pitchFamily="18" charset="0"/>
              </a:rPr>
              <a:t>:</a:t>
            </a:r>
          </a:p>
        </p:txBody>
      </p:sp>
      <p:sp>
        <p:nvSpPr>
          <p:cNvPr id="3" name="文本框 2">
            <a:extLst>
              <a:ext uri="{FF2B5EF4-FFF2-40B4-BE49-F238E27FC236}">
                <a16:creationId xmlns:a16="http://schemas.microsoft.com/office/drawing/2014/main" id="{DF161D14-B712-4E3D-6C26-C88FE64CF090}"/>
              </a:ext>
            </a:extLst>
          </p:cNvPr>
          <p:cNvSpPr txBox="1"/>
          <p:nvPr/>
        </p:nvSpPr>
        <p:spPr>
          <a:xfrm>
            <a:off x="78683" y="1134348"/>
            <a:ext cx="12034634" cy="830997"/>
          </a:xfrm>
          <a:prstGeom prst="rect">
            <a:avLst/>
          </a:prstGeom>
          <a:noFill/>
        </p:spPr>
        <p:txBody>
          <a:bodyPr wrap="square">
            <a:spAutoFit/>
          </a:bodyPr>
          <a:lstStyle/>
          <a:p>
            <a:r>
              <a:rPr lang="en-US" altLang="zh-CN" sz="2400" b="1">
                <a:solidFill>
                  <a:srgbClr val="24292F"/>
                </a:solidFill>
                <a:latin typeface="Times New Roman" panose="02020603050405020304" pitchFamily="18" charset="0"/>
                <a:cs typeface="Times New Roman" panose="02020603050405020304" pitchFamily="18" charset="0"/>
              </a:rPr>
              <a:t>This dynamic offloading problem can be constructed as a MDP. The elements in this MDP are denoted as:</a:t>
            </a:r>
            <a:endParaRPr lang="zh-CN" altLang="en-US" sz="2400" b="1">
              <a:solidFill>
                <a:srgbClr val="24292F"/>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489B904-608F-5B53-796D-0288D2FEB7B9}"/>
              </a:ext>
            </a:extLst>
          </p:cNvPr>
          <p:cNvPicPr>
            <a:picLocks noChangeAspect="1"/>
          </p:cNvPicPr>
          <p:nvPr/>
        </p:nvPicPr>
        <p:blipFill>
          <a:blip r:embed="rId6"/>
          <a:stretch>
            <a:fillRect/>
          </a:stretch>
        </p:blipFill>
        <p:spPr>
          <a:xfrm>
            <a:off x="3685387" y="2206501"/>
            <a:ext cx="4316077" cy="831117"/>
          </a:xfrm>
          <a:prstGeom prst="rect">
            <a:avLst/>
          </a:prstGeom>
        </p:spPr>
      </p:pic>
      <p:pic>
        <p:nvPicPr>
          <p:cNvPr id="7" name="图片 6">
            <a:extLst>
              <a:ext uri="{FF2B5EF4-FFF2-40B4-BE49-F238E27FC236}">
                <a16:creationId xmlns:a16="http://schemas.microsoft.com/office/drawing/2014/main" id="{523D1A5D-A0C3-027F-1EBA-DE4F53E2F892}"/>
              </a:ext>
            </a:extLst>
          </p:cNvPr>
          <p:cNvPicPr>
            <a:picLocks noChangeAspect="1"/>
          </p:cNvPicPr>
          <p:nvPr/>
        </p:nvPicPr>
        <p:blipFill>
          <a:blip r:embed="rId7"/>
          <a:stretch>
            <a:fillRect/>
          </a:stretch>
        </p:blipFill>
        <p:spPr>
          <a:xfrm>
            <a:off x="3685388" y="3524748"/>
            <a:ext cx="3742107" cy="606644"/>
          </a:xfrm>
          <a:prstGeom prst="rect">
            <a:avLst/>
          </a:prstGeom>
        </p:spPr>
      </p:pic>
      <p:pic>
        <p:nvPicPr>
          <p:cNvPr id="10" name="图片 9">
            <a:extLst>
              <a:ext uri="{FF2B5EF4-FFF2-40B4-BE49-F238E27FC236}">
                <a16:creationId xmlns:a16="http://schemas.microsoft.com/office/drawing/2014/main" id="{DF8C2D6E-5E45-7B8D-5A3A-D98D706477CC}"/>
              </a:ext>
            </a:extLst>
          </p:cNvPr>
          <p:cNvPicPr>
            <a:picLocks noChangeAspect="1"/>
          </p:cNvPicPr>
          <p:nvPr/>
        </p:nvPicPr>
        <p:blipFill>
          <a:blip r:embed="rId8"/>
          <a:stretch>
            <a:fillRect/>
          </a:stretch>
        </p:blipFill>
        <p:spPr>
          <a:xfrm>
            <a:off x="3986204" y="4692535"/>
            <a:ext cx="7794376" cy="447492"/>
          </a:xfrm>
          <a:prstGeom prst="rect">
            <a:avLst/>
          </a:prstGeom>
        </p:spPr>
      </p:pic>
    </p:spTree>
    <p:extLst>
      <p:ext uri="{BB962C8B-B14F-4D97-AF65-F5344CB8AC3E}">
        <p14:creationId xmlns:p14="http://schemas.microsoft.com/office/powerpoint/2010/main" val="1174506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white"/>
                </a:solidFill>
                <a:effectLst>
                  <a:outerShdw blurRad="50800" dist="38100" dir="5400000" algn="t" rotWithShape="0">
                    <a:prstClr val="black">
                      <a:alpha val="40000"/>
                    </a:prstClr>
                  </a:outerShdw>
                </a:effectLst>
                <a:uLnTx/>
                <a:uFillTx/>
                <a:latin typeface="Arial" panose="020B0604020202020204" pitchFamily="34" charset="0"/>
                <a:ea typeface="微软雅黑" panose="020B0503020204020204" pitchFamily="34" charset="-122"/>
                <a:cs typeface="Arial" panose="020B0604020202020204" pitchFamily="34" charset="0"/>
              </a:rPr>
              <a:t>2.</a:t>
            </a:r>
            <a:r>
              <a:rPr kumimoji="1" lang="en-US" altLang="zh-CN" sz="28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Arial" panose="020B0604020202020204" pitchFamily="34" charset="0"/>
                <a:ea typeface="微软雅黑" panose="020B0503020204020204" pitchFamily="34" charset="-122"/>
                <a:cs typeface="Arial" panose="020B0604020202020204" pitchFamily="34" charset="0"/>
              </a:rPr>
              <a:t>2</a:t>
            </a:r>
            <a:endParaRPr kumimoji="1" lang="zh-CN" altLang="en-US" sz="2800" b="1" i="0" u="none" strike="noStrike" kern="1200" cap="none" spc="0" normalizeH="0" baseline="0" noProof="0" dirty="0">
              <a:ln>
                <a:noFill/>
              </a:ln>
              <a:solidFill>
                <a:prstClr val="white"/>
              </a:solidFill>
              <a:effectLst>
                <a:outerShdw blurRad="50800" dist="38100" dir="5400000" algn="t" rotWithShape="0">
                  <a:prstClr val="black">
                    <a:alpha val="40000"/>
                  </a:prst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46666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spc="300">
                <a:solidFill>
                  <a:prstClr val="white"/>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A</a:t>
            </a:r>
            <a:r>
              <a:rPr kumimoji="1" lang="en-US" altLang="zh-CN" sz="2800" b="1" i="0" u="none" strike="noStrike" kern="1200" cap="none" spc="300" normalizeH="0" baseline="0" noProof="0">
                <a:ln>
                  <a:noFill/>
                </a:ln>
                <a:solidFill>
                  <a:prstClr val="white"/>
                </a:solidFill>
                <a:effectLst>
                  <a:outerShdw blurRad="50800" dist="38100" dir="5400000" algn="t" rotWithShape="0">
                    <a:prstClr val="black">
                      <a:alpha val="40000"/>
                    </a:prstClr>
                  </a:outerShdw>
                </a:effectLst>
                <a:uLnTx/>
                <a:uFillTx/>
                <a:latin typeface="Arial" panose="020B0604020202020204" pitchFamily="34" charset="0"/>
                <a:ea typeface="微软雅黑" panose="020B0503020204020204" pitchFamily="34" charset="-122"/>
                <a:cs typeface="Arial" panose="020B0604020202020204" pitchFamily="34" charset="0"/>
              </a:rPr>
              <a:t>lgorithm framework</a:t>
            </a:r>
            <a:endParaRPr kumimoji="1" lang="zh-CN" altLang="en-US" sz="2800" b="1" i="0" u="none" strike="noStrike" kern="1200" cap="none" spc="300" normalizeH="0" baseline="0" noProof="0" dirty="0">
              <a:ln>
                <a:noFill/>
              </a:ln>
              <a:solidFill>
                <a:prstClr val="white"/>
              </a:solidFill>
              <a:effectLst>
                <a:outerShdw blurRad="50800" dist="38100" dir="5400000" algn="t" rotWithShape="0">
                  <a:prstClr val="black">
                    <a:alpha val="40000"/>
                  </a:prst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BC15F2E1-5DFF-A1D9-D347-1522BB16A984}"/>
              </a:ext>
            </a:extLst>
          </p:cNvPr>
          <p:cNvSpPr/>
          <p:nvPr/>
        </p:nvSpPr>
        <p:spPr>
          <a:xfrm>
            <a:off x="4020672" y="1328741"/>
            <a:ext cx="2414385" cy="4920983"/>
          </a:xfrm>
          <a:prstGeom prst="rect">
            <a:avLst/>
          </a:prstGeom>
          <a:solidFill>
            <a:srgbClr val="E2F0D9"/>
          </a:solidFill>
          <a:ln>
            <a:solidFill>
              <a:srgbClr val="70AD4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770D7BA-140E-1D4E-5300-E17FE7A80D92}"/>
              </a:ext>
            </a:extLst>
          </p:cNvPr>
          <p:cNvSpPr/>
          <p:nvPr/>
        </p:nvSpPr>
        <p:spPr>
          <a:xfrm>
            <a:off x="7695721" y="1334369"/>
            <a:ext cx="3718793" cy="4920983"/>
          </a:xfrm>
          <a:prstGeom prst="rect">
            <a:avLst/>
          </a:prstGeom>
          <a:solidFill>
            <a:schemeClr val="accent5">
              <a:lumMod val="20000"/>
              <a:lumOff val="8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0" i="0">
                <a:solidFill>
                  <a:srgbClr val="24292F"/>
                </a:solidFill>
                <a:effectLst/>
                <a:latin typeface="Noto Sans" panose="020B0502040504020204" pitchFamily="34" charset="0"/>
              </a:rPr>
              <a:t>TD-error</a:t>
            </a:r>
            <a:endParaRPr lang="zh-CN" altLang="en-US"/>
          </a:p>
        </p:txBody>
      </p:sp>
      <p:sp>
        <p:nvSpPr>
          <p:cNvPr id="4" name="矩形 3">
            <a:extLst>
              <a:ext uri="{FF2B5EF4-FFF2-40B4-BE49-F238E27FC236}">
                <a16:creationId xmlns:a16="http://schemas.microsoft.com/office/drawing/2014/main" id="{288C0B14-159F-282C-2143-F65D830517A0}"/>
              </a:ext>
            </a:extLst>
          </p:cNvPr>
          <p:cNvSpPr/>
          <p:nvPr/>
        </p:nvSpPr>
        <p:spPr>
          <a:xfrm>
            <a:off x="960787" y="1726912"/>
            <a:ext cx="1702785" cy="762000"/>
          </a:xfrm>
          <a:prstGeom prst="rect">
            <a:avLst/>
          </a:prstGeom>
          <a:solidFill>
            <a:srgbClr val="EDDBF1"/>
          </a:solidFill>
          <a:ln>
            <a:solidFill>
              <a:srgbClr val="E9DDE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Random min-bacth sample</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0ECB61AC-5251-FB8F-BE5E-A182A7350FE2}"/>
              </a:ext>
            </a:extLst>
          </p:cNvPr>
          <p:cNvSpPr/>
          <p:nvPr/>
        </p:nvSpPr>
        <p:spPr>
          <a:xfrm>
            <a:off x="960787" y="4686289"/>
            <a:ext cx="1702785" cy="762000"/>
          </a:xfrm>
          <a:prstGeom prst="rect">
            <a:avLst/>
          </a:prstGeom>
          <a:solidFill>
            <a:srgbClr val="EDDBF1"/>
          </a:solidFill>
          <a:ln>
            <a:solidFill>
              <a:srgbClr val="EDDBF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Environment</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8" name="圆柱体 7">
            <a:extLst>
              <a:ext uri="{FF2B5EF4-FFF2-40B4-BE49-F238E27FC236}">
                <a16:creationId xmlns:a16="http://schemas.microsoft.com/office/drawing/2014/main" id="{0F514F4F-357E-1ABF-B7D8-2879CCDE11D0}"/>
              </a:ext>
            </a:extLst>
          </p:cNvPr>
          <p:cNvSpPr/>
          <p:nvPr/>
        </p:nvSpPr>
        <p:spPr>
          <a:xfrm>
            <a:off x="955162" y="3158895"/>
            <a:ext cx="1702785" cy="898358"/>
          </a:xfrm>
          <a:prstGeom prst="can">
            <a:avLst/>
          </a:prstGeom>
          <a:solidFill>
            <a:srgbClr val="EDDBF1"/>
          </a:solidFill>
          <a:ln>
            <a:solidFill>
              <a:srgbClr val="E9DDE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Experience replay buffer</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1B418281-2060-1A3A-BECC-ABD627C9FB20}"/>
              </a:ext>
            </a:extLst>
          </p:cNvPr>
          <p:cNvSpPr/>
          <p:nvPr/>
        </p:nvSpPr>
        <p:spPr>
          <a:xfrm>
            <a:off x="4277427" y="3408284"/>
            <a:ext cx="1862252" cy="744646"/>
          </a:xfrm>
          <a:prstGeom prst="rect">
            <a:avLst/>
          </a:prstGeom>
          <a:solidFill>
            <a:srgbClr val="A8D0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Actor network</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737E5107-42FF-2967-3084-CB73CCC29F3B}"/>
              </a:ext>
            </a:extLst>
          </p:cNvPr>
          <p:cNvSpPr/>
          <p:nvPr/>
        </p:nvSpPr>
        <p:spPr>
          <a:xfrm>
            <a:off x="4256742" y="5075966"/>
            <a:ext cx="1882937" cy="744646"/>
          </a:xfrm>
          <a:prstGeom prst="rect">
            <a:avLst/>
          </a:prstGeom>
          <a:solidFill>
            <a:srgbClr val="A8D0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Target actor network</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0A8BD51D-7504-6F66-05AF-79756A1DBEF7}"/>
              </a:ext>
            </a:extLst>
          </p:cNvPr>
          <p:cNvSpPr/>
          <p:nvPr/>
        </p:nvSpPr>
        <p:spPr>
          <a:xfrm>
            <a:off x="8506785" y="1609932"/>
            <a:ext cx="2073248" cy="762000"/>
          </a:xfrm>
          <a:prstGeom prst="ellipse">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Loss function</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FB183B15-A9AA-F53C-8C92-2B4CD7E02575}"/>
              </a:ext>
            </a:extLst>
          </p:cNvPr>
          <p:cNvSpPr/>
          <p:nvPr/>
        </p:nvSpPr>
        <p:spPr>
          <a:xfrm>
            <a:off x="7792157" y="2863447"/>
            <a:ext cx="3525923" cy="1551446"/>
          </a:xfrm>
          <a:prstGeom prst="rect">
            <a:avLst/>
          </a:prstGeom>
          <a:solidFill>
            <a:schemeClr val="accent5">
              <a:lumMod val="40000"/>
              <a:lumOff val="6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992B9C7-43F0-BFE8-9A07-2A815EAEF82C}"/>
              </a:ext>
            </a:extLst>
          </p:cNvPr>
          <p:cNvSpPr/>
          <p:nvPr/>
        </p:nvSpPr>
        <p:spPr>
          <a:xfrm>
            <a:off x="7792156" y="4676889"/>
            <a:ext cx="1432429" cy="1525201"/>
          </a:xfrm>
          <a:prstGeom prst="rect">
            <a:avLst/>
          </a:prstGeom>
          <a:solidFill>
            <a:schemeClr val="accent5">
              <a:lumMod val="60000"/>
              <a:lumOff val="40000"/>
            </a:schemeClr>
          </a:solidFill>
          <a:ln>
            <a:solidFill>
              <a:schemeClr val="accent1">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4DAFADBE-85A2-E4AF-B58A-9DE445BFD8D0}"/>
              </a:ext>
            </a:extLst>
          </p:cNvPr>
          <p:cNvCxnSpPr>
            <a:cxnSpLocks/>
          </p:cNvCxnSpPr>
          <p:nvPr/>
        </p:nvCxnSpPr>
        <p:spPr>
          <a:xfrm flipV="1">
            <a:off x="1806554" y="929115"/>
            <a:ext cx="7736877" cy="18226"/>
          </a:xfrm>
          <a:prstGeom prst="line">
            <a:avLst/>
          </a:prstGeom>
          <a:ln w="38100">
            <a:solidFill>
              <a:srgbClr val="EDDBF1"/>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4B946E9D-B4C6-DA8B-C96B-FE528C3DE3E0}"/>
              </a:ext>
            </a:extLst>
          </p:cNvPr>
          <p:cNvCxnSpPr>
            <a:cxnSpLocks/>
          </p:cNvCxnSpPr>
          <p:nvPr/>
        </p:nvCxnSpPr>
        <p:spPr>
          <a:xfrm>
            <a:off x="5290733" y="946415"/>
            <a:ext cx="0" cy="387954"/>
          </a:xfrm>
          <a:prstGeom prst="straightConnector1">
            <a:avLst/>
          </a:prstGeom>
          <a:ln w="38100">
            <a:solidFill>
              <a:srgbClr val="EDDBF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738345B0-0910-F991-6D20-7411BCA72643}"/>
              </a:ext>
            </a:extLst>
          </p:cNvPr>
          <p:cNvCxnSpPr>
            <a:cxnSpLocks/>
          </p:cNvCxnSpPr>
          <p:nvPr/>
        </p:nvCxnSpPr>
        <p:spPr>
          <a:xfrm>
            <a:off x="9543431" y="923488"/>
            <a:ext cx="0" cy="405253"/>
          </a:xfrm>
          <a:prstGeom prst="straightConnector1">
            <a:avLst/>
          </a:prstGeom>
          <a:ln w="38100">
            <a:solidFill>
              <a:srgbClr val="EDDBF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B1D3C68-6F17-330A-7114-3CDEF42F1141}"/>
              </a:ext>
            </a:extLst>
          </p:cNvPr>
          <p:cNvCxnSpPr>
            <a:cxnSpLocks/>
            <a:endCxn id="4" idx="0"/>
          </p:cNvCxnSpPr>
          <p:nvPr/>
        </p:nvCxnSpPr>
        <p:spPr>
          <a:xfrm>
            <a:off x="1806554" y="946415"/>
            <a:ext cx="5626" cy="780497"/>
          </a:xfrm>
          <a:prstGeom prst="line">
            <a:avLst/>
          </a:prstGeom>
          <a:ln w="38100">
            <a:solidFill>
              <a:srgbClr val="EDDBF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F61912E0-2A7F-CD2B-C4F5-E67AD503D9DB}"/>
              </a:ext>
            </a:extLst>
          </p:cNvPr>
          <p:cNvCxnSpPr>
            <a:cxnSpLocks/>
            <a:stCxn id="8" idx="1"/>
          </p:cNvCxnSpPr>
          <p:nvPr/>
        </p:nvCxnSpPr>
        <p:spPr>
          <a:xfrm flipH="1" flipV="1">
            <a:off x="1799433" y="2488912"/>
            <a:ext cx="7122" cy="669983"/>
          </a:xfrm>
          <a:prstGeom prst="straightConnector1">
            <a:avLst/>
          </a:prstGeom>
          <a:ln w="38100">
            <a:solidFill>
              <a:srgbClr val="EDDBF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AD90C0F-2CBB-3953-0806-4E7B8D3D2CA8}"/>
              </a:ext>
            </a:extLst>
          </p:cNvPr>
          <p:cNvCxnSpPr>
            <a:cxnSpLocks/>
            <a:stCxn id="7" idx="0"/>
            <a:endCxn id="8" idx="3"/>
          </p:cNvCxnSpPr>
          <p:nvPr/>
        </p:nvCxnSpPr>
        <p:spPr>
          <a:xfrm flipH="1" flipV="1">
            <a:off x="1806555" y="4057253"/>
            <a:ext cx="5625" cy="629036"/>
          </a:xfrm>
          <a:prstGeom prst="straightConnector1">
            <a:avLst/>
          </a:prstGeom>
          <a:ln w="38100">
            <a:solidFill>
              <a:srgbClr val="EDDBF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F8862E7-4BB1-599A-3D28-F037F805D4B6}"/>
                  </a:ext>
                </a:extLst>
              </p:cNvPr>
              <p:cNvSpPr/>
              <p:nvPr/>
            </p:nvSpPr>
            <p:spPr>
              <a:xfrm>
                <a:off x="7895071" y="3095749"/>
                <a:ext cx="1242060" cy="488521"/>
              </a:xfrm>
              <a:prstGeom prst="rect">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Critic network </a:t>
                </a:r>
                <a14:m>
                  <m:oMath xmlns:m="http://schemas.openxmlformats.org/officeDocument/2006/math">
                    <m:sSub>
                      <m:sSubPr>
                        <m:ctrlPr>
                          <a:rPr lang="zh-CN" altLang="en-US" sz="1400" b="1" i="1" smtClean="0">
                            <a:solidFill>
                              <a:schemeClr val="tx1"/>
                            </a:solidFill>
                            <a:latin typeface="Cambria Math" panose="02040503050406030204" pitchFamily="18" charset="0"/>
                          </a:rPr>
                        </m:ctrlPr>
                      </m:sSubPr>
                      <m:e>
                        <m:r>
                          <a:rPr lang="zh-CN" altLang="en-US" sz="1400" b="1" i="1">
                            <a:solidFill>
                              <a:schemeClr val="tx1"/>
                            </a:solidFill>
                            <a:latin typeface="Cambria Math" panose="02040503050406030204" pitchFamily="18" charset="0"/>
                          </a:rPr>
                          <m:t>𝑸</m:t>
                        </m:r>
                      </m:e>
                      <m:sub>
                        <m:sSub>
                          <m:sSubPr>
                            <m:ctrlPr>
                              <a:rPr lang="zh-CN" altLang="en-US" sz="1400" b="1" i="1">
                                <a:solidFill>
                                  <a:schemeClr val="tx1"/>
                                </a:solidFill>
                                <a:latin typeface="Cambria Math" panose="02040503050406030204" pitchFamily="18" charset="0"/>
                              </a:rPr>
                            </m:ctrlPr>
                          </m:sSubPr>
                          <m:e>
                            <m:r>
                              <a:rPr lang="zh-CN" altLang="en-US" sz="1400" b="1" i="1">
                                <a:solidFill>
                                  <a:schemeClr val="tx1"/>
                                </a:solidFill>
                                <a:latin typeface="Cambria Math" panose="02040503050406030204" pitchFamily="18" charset="0"/>
                              </a:rPr>
                              <m:t>𝜽</m:t>
                            </m:r>
                          </m:e>
                          <m:sub>
                            <m:r>
                              <a:rPr lang="zh-CN" altLang="en-US" sz="1400" b="1" i="0">
                                <a:solidFill>
                                  <a:schemeClr val="tx1"/>
                                </a:solidFill>
                                <a:latin typeface="Cambria Math" panose="02040503050406030204" pitchFamily="18" charset="0"/>
                              </a:rPr>
                              <m:t>𝟏</m:t>
                            </m:r>
                          </m:sub>
                        </m:sSub>
                      </m:sub>
                    </m:sSub>
                  </m:oMath>
                </a14:m>
                <a:endParaRPr lang="zh-CN" altLang="en-US" sz="1400" b="1">
                  <a:solidFill>
                    <a:schemeClr val="tx1"/>
                  </a:solidFill>
                  <a:latin typeface="Times New Roman" panose="02020603050405020304" pitchFamily="18" charset="0"/>
                  <a:cs typeface="Times New Roman" panose="02020603050405020304" pitchFamily="18" charset="0"/>
                </a:endParaRPr>
              </a:p>
            </p:txBody>
          </p:sp>
        </mc:Choice>
        <mc:Fallback xmlns="">
          <p:sp>
            <p:nvSpPr>
              <p:cNvPr id="71" name="矩形 70">
                <a:extLst>
                  <a:ext uri="{FF2B5EF4-FFF2-40B4-BE49-F238E27FC236}">
                    <a16:creationId xmlns:a16="http://schemas.microsoft.com/office/drawing/2014/main" id="{FF8862E7-4BB1-599A-3D28-F037F805D4B6}"/>
                  </a:ext>
                </a:extLst>
              </p:cNvPr>
              <p:cNvSpPr>
                <a:spLocks noRot="1" noChangeAspect="1" noMove="1" noResize="1" noEditPoints="1" noAdjustHandles="1" noChangeArrowheads="1" noChangeShapeType="1" noTextEdit="1"/>
              </p:cNvSpPr>
              <p:nvPr/>
            </p:nvSpPr>
            <p:spPr>
              <a:xfrm>
                <a:off x="7895071" y="3095749"/>
                <a:ext cx="1242060" cy="488521"/>
              </a:xfrm>
              <a:prstGeom prst="rect">
                <a:avLst/>
              </a:prstGeom>
              <a:blipFill>
                <a:blip r:embed="rId6"/>
                <a:stretch>
                  <a:fillRect t="-7500" b="-1375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4A335F7A-D5DA-64BE-95C4-2E0F6CAE3BC7}"/>
                  </a:ext>
                </a:extLst>
              </p:cNvPr>
              <p:cNvSpPr/>
              <p:nvPr/>
            </p:nvSpPr>
            <p:spPr>
              <a:xfrm>
                <a:off x="7895071" y="3696854"/>
                <a:ext cx="1242060" cy="488521"/>
              </a:xfrm>
              <a:prstGeom prst="rect">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Critic network </a:t>
                </a:r>
                <a14:m>
                  <m:oMath xmlns:m="http://schemas.openxmlformats.org/officeDocument/2006/math">
                    <m:sSub>
                      <m:sSubPr>
                        <m:ctrlPr>
                          <a:rPr lang="zh-CN" altLang="en-US" sz="1400" b="1" i="1" smtClean="0">
                            <a:solidFill>
                              <a:schemeClr val="tx1"/>
                            </a:solidFill>
                            <a:latin typeface="Cambria Math" panose="02040503050406030204" pitchFamily="18" charset="0"/>
                          </a:rPr>
                        </m:ctrlPr>
                      </m:sSubPr>
                      <m:e>
                        <m:r>
                          <a:rPr lang="zh-CN" altLang="en-US" sz="1400" b="1" i="1">
                            <a:solidFill>
                              <a:schemeClr val="tx1"/>
                            </a:solidFill>
                            <a:latin typeface="Cambria Math" panose="02040503050406030204" pitchFamily="18" charset="0"/>
                          </a:rPr>
                          <m:t>𝑸</m:t>
                        </m:r>
                      </m:e>
                      <m:sub>
                        <m:sSub>
                          <m:sSubPr>
                            <m:ctrlPr>
                              <a:rPr lang="zh-CN" altLang="en-US" sz="1400" b="1" i="1" smtClean="0">
                                <a:solidFill>
                                  <a:schemeClr val="tx1"/>
                                </a:solidFill>
                                <a:latin typeface="Cambria Math" panose="02040503050406030204" pitchFamily="18" charset="0"/>
                              </a:rPr>
                            </m:ctrlPr>
                          </m:sSubPr>
                          <m:e>
                            <m:r>
                              <a:rPr lang="zh-CN" altLang="en-US" sz="1400" b="1" i="1">
                                <a:solidFill>
                                  <a:schemeClr val="tx1"/>
                                </a:solidFill>
                                <a:latin typeface="Cambria Math" panose="02040503050406030204" pitchFamily="18" charset="0"/>
                              </a:rPr>
                              <m:t>𝜽</m:t>
                            </m:r>
                          </m:e>
                          <m:sub>
                            <m:r>
                              <a:rPr lang="en-US" altLang="zh-CN" sz="1400" b="1" i="0" smtClean="0">
                                <a:solidFill>
                                  <a:schemeClr val="tx1"/>
                                </a:solidFill>
                                <a:latin typeface="Cambria Math" panose="02040503050406030204" pitchFamily="18" charset="0"/>
                              </a:rPr>
                              <m:t>𝟐</m:t>
                            </m:r>
                          </m:sub>
                        </m:sSub>
                      </m:sub>
                    </m:sSub>
                  </m:oMath>
                </a14:m>
                <a:endParaRPr lang="zh-CN" altLang="en-US" sz="1400" b="1">
                  <a:solidFill>
                    <a:schemeClr val="tx1"/>
                  </a:solidFill>
                  <a:latin typeface="Times New Roman" panose="02020603050405020304" pitchFamily="18" charset="0"/>
                  <a:cs typeface="Times New Roman" panose="02020603050405020304" pitchFamily="18" charset="0"/>
                </a:endParaRPr>
              </a:p>
            </p:txBody>
          </p:sp>
        </mc:Choice>
        <mc:Fallback xmlns="">
          <p:sp>
            <p:nvSpPr>
              <p:cNvPr id="84" name="矩形 83">
                <a:extLst>
                  <a:ext uri="{FF2B5EF4-FFF2-40B4-BE49-F238E27FC236}">
                    <a16:creationId xmlns:a16="http://schemas.microsoft.com/office/drawing/2014/main" id="{4A335F7A-D5DA-64BE-95C4-2E0F6CAE3BC7}"/>
                  </a:ext>
                </a:extLst>
              </p:cNvPr>
              <p:cNvSpPr>
                <a:spLocks noRot="1" noChangeAspect="1" noMove="1" noResize="1" noEditPoints="1" noAdjustHandles="1" noChangeArrowheads="1" noChangeShapeType="1" noTextEdit="1"/>
              </p:cNvSpPr>
              <p:nvPr/>
            </p:nvSpPr>
            <p:spPr>
              <a:xfrm>
                <a:off x="7895071" y="3696854"/>
                <a:ext cx="1242060" cy="488521"/>
              </a:xfrm>
              <a:prstGeom prst="rect">
                <a:avLst/>
              </a:prstGeom>
              <a:blipFill>
                <a:blip r:embed="rId7"/>
                <a:stretch>
                  <a:fillRect t="-6173" b="-13580"/>
                </a:stretch>
              </a:blipFill>
              <a:ln>
                <a:noFill/>
              </a:ln>
            </p:spPr>
            <p:txBody>
              <a:bodyPr/>
              <a:lstStyle/>
              <a:p>
                <a:r>
                  <a:rPr lang="zh-CN" altLang="en-US">
                    <a:noFill/>
                  </a:rPr>
                  <a:t> </a:t>
                </a:r>
              </a:p>
            </p:txBody>
          </p:sp>
        </mc:Fallback>
      </mc:AlternateContent>
      <p:sp>
        <p:nvSpPr>
          <p:cNvPr id="85" name="文本框 84">
            <a:extLst>
              <a:ext uri="{FF2B5EF4-FFF2-40B4-BE49-F238E27FC236}">
                <a16:creationId xmlns:a16="http://schemas.microsoft.com/office/drawing/2014/main" id="{C702EA41-BD36-B690-F3D4-7359C07AFDEF}"/>
              </a:ext>
            </a:extLst>
          </p:cNvPr>
          <p:cNvSpPr txBox="1"/>
          <p:nvPr/>
        </p:nvSpPr>
        <p:spPr>
          <a:xfrm>
            <a:off x="7977396" y="4614966"/>
            <a:ext cx="1058779" cy="344518"/>
          </a:xfrm>
          <a:prstGeom prst="rect">
            <a:avLst/>
          </a:prstGeom>
          <a:noFill/>
        </p:spPr>
        <p:txBody>
          <a:bodyPr wrap="square" rtlCol="0">
            <a:spAutoFit/>
          </a:bodyPr>
          <a:lstStyle/>
          <a:p>
            <a:pPr algn="ctr">
              <a:lnSpc>
                <a:spcPct val="130000"/>
              </a:lnSpc>
            </a:pPr>
            <a:r>
              <a:rPr kumimoji="1" lang="en-US" altLang="zh-CN" sz="1400" b="1">
                <a:latin typeface="Times New Roman" panose="02020603050405020304" pitchFamily="18" charset="0"/>
                <a:ea typeface="Source Han Sans SC Normal" panose="020B0400000000000000" pitchFamily="34" charset="-128"/>
                <a:cs typeface="Times New Roman" panose="02020603050405020304" pitchFamily="18" charset="0"/>
              </a:rPr>
              <a:t>Min</a:t>
            </a:r>
            <a:endParaRPr kumimoji="1" lang="zh-CN" altLang="en-US" sz="14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7AC70D8-9A6B-6AA0-8662-D4975D190612}"/>
                  </a:ext>
                </a:extLst>
              </p:cNvPr>
              <p:cNvSpPr/>
              <p:nvPr/>
            </p:nvSpPr>
            <p:spPr>
              <a:xfrm>
                <a:off x="7895072" y="4974747"/>
                <a:ext cx="1242060" cy="534941"/>
              </a:xfrm>
              <a:prstGeom prst="rect">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Target critic network</a:t>
                </a:r>
                <a14:m>
                  <m:oMath xmlns:m="http://schemas.openxmlformats.org/officeDocument/2006/math">
                    <m:sSub>
                      <m:sSubPr>
                        <m:ctrlPr>
                          <a:rPr lang="zh-CN" altLang="en-US" sz="1400" b="1" i="1" smtClean="0">
                            <a:solidFill>
                              <a:schemeClr val="tx1"/>
                            </a:solidFill>
                            <a:latin typeface="Cambria Math" panose="02040503050406030204" pitchFamily="18" charset="0"/>
                          </a:rPr>
                        </m:ctrlPr>
                      </m:sSubPr>
                      <m:e>
                        <m:r>
                          <a:rPr lang="zh-CN" altLang="en-US" sz="1400" b="1" i="1">
                            <a:solidFill>
                              <a:schemeClr val="tx1"/>
                            </a:solidFill>
                            <a:latin typeface="Cambria Math" panose="02040503050406030204" pitchFamily="18" charset="0"/>
                          </a:rPr>
                          <m:t>𝑸</m:t>
                        </m:r>
                      </m:e>
                      <m:sub>
                        <m:sSubSup>
                          <m:sSubSupPr>
                            <m:ctrlPr>
                              <a:rPr lang="zh-CN" altLang="en-US" sz="1400" b="1" i="1">
                                <a:solidFill>
                                  <a:schemeClr val="tx1"/>
                                </a:solidFill>
                                <a:latin typeface="Cambria Math" panose="02040503050406030204" pitchFamily="18" charset="0"/>
                              </a:rPr>
                            </m:ctrlPr>
                          </m:sSubSupPr>
                          <m:e>
                            <m:r>
                              <a:rPr lang="zh-CN" altLang="en-US" sz="1400" b="1" i="1">
                                <a:solidFill>
                                  <a:schemeClr val="tx1"/>
                                </a:solidFill>
                                <a:latin typeface="Cambria Math" panose="02040503050406030204" pitchFamily="18" charset="0"/>
                              </a:rPr>
                              <m:t>𝜽</m:t>
                            </m:r>
                          </m:e>
                          <m:sub>
                            <m:r>
                              <a:rPr lang="zh-CN" altLang="en-US" sz="1400" b="1" i="0">
                                <a:solidFill>
                                  <a:schemeClr val="tx1"/>
                                </a:solidFill>
                                <a:latin typeface="Cambria Math" panose="02040503050406030204" pitchFamily="18" charset="0"/>
                              </a:rPr>
                              <m:t>𝟏</m:t>
                            </m:r>
                          </m:sub>
                          <m:sup>
                            <m:r>
                              <a:rPr lang="zh-CN" altLang="en-US" sz="1400" b="1" i="0">
                                <a:solidFill>
                                  <a:schemeClr val="tx1"/>
                                </a:solidFill>
                                <a:latin typeface="Cambria Math" panose="02040503050406030204" pitchFamily="18" charset="0"/>
                              </a:rPr>
                              <m:t>′</m:t>
                            </m:r>
                          </m:sup>
                        </m:sSubSup>
                      </m:sub>
                    </m:sSub>
                  </m:oMath>
                </a14:m>
                <a:endParaRPr lang="zh-CN" altLang="en-US" sz="1400" b="1">
                  <a:solidFill>
                    <a:schemeClr val="tx1"/>
                  </a:solidFill>
                  <a:latin typeface="Times New Roman" panose="02020603050405020304" pitchFamily="18" charset="0"/>
                  <a:cs typeface="Times New Roman" panose="02020603050405020304" pitchFamily="18" charset="0"/>
                </a:endParaRPr>
              </a:p>
            </p:txBody>
          </p:sp>
        </mc:Choice>
        <mc:Fallback xmlns="">
          <p:sp>
            <p:nvSpPr>
              <p:cNvPr id="86" name="矩形 85">
                <a:extLst>
                  <a:ext uri="{FF2B5EF4-FFF2-40B4-BE49-F238E27FC236}">
                    <a16:creationId xmlns:a16="http://schemas.microsoft.com/office/drawing/2014/main" id="{47AC70D8-9A6B-6AA0-8662-D4975D190612}"/>
                  </a:ext>
                </a:extLst>
              </p:cNvPr>
              <p:cNvSpPr>
                <a:spLocks noRot="1" noChangeAspect="1" noMove="1" noResize="1" noEditPoints="1" noAdjustHandles="1" noChangeArrowheads="1" noChangeShapeType="1" noTextEdit="1"/>
              </p:cNvSpPr>
              <p:nvPr/>
            </p:nvSpPr>
            <p:spPr>
              <a:xfrm>
                <a:off x="7895072" y="4974747"/>
                <a:ext cx="1242060" cy="534941"/>
              </a:xfrm>
              <a:prstGeom prst="rect">
                <a:avLst/>
              </a:prstGeom>
              <a:blipFill>
                <a:blip r:embed="rId8"/>
                <a:stretch>
                  <a:fillRect t="-4545" b="-568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754325E5-E9D9-52FD-226C-B05C8ECD3C36}"/>
                  </a:ext>
                </a:extLst>
              </p:cNvPr>
              <p:cNvSpPr/>
              <p:nvPr/>
            </p:nvSpPr>
            <p:spPr>
              <a:xfrm>
                <a:off x="7895070" y="5593618"/>
                <a:ext cx="1242060" cy="515122"/>
              </a:xfrm>
              <a:prstGeom prst="rect">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Target critic network</a:t>
                </a:r>
                <a14:m>
                  <m:oMath xmlns:m="http://schemas.openxmlformats.org/officeDocument/2006/math">
                    <m:sSub>
                      <m:sSubPr>
                        <m:ctrlPr>
                          <a:rPr lang="zh-CN" altLang="en-US" sz="1400" b="1" i="1">
                            <a:solidFill>
                              <a:schemeClr val="tx1"/>
                            </a:solidFill>
                            <a:latin typeface="Cambria Math" panose="02040503050406030204" pitchFamily="18" charset="0"/>
                            <a:cs typeface="Times New Roman" panose="02020603050405020304" pitchFamily="18" charset="0"/>
                          </a:rPr>
                        </m:ctrlPr>
                      </m:sSubPr>
                      <m:e>
                        <m:r>
                          <a:rPr lang="zh-CN" altLang="en-US" sz="1400" b="1" i="1">
                            <a:solidFill>
                              <a:schemeClr val="tx1"/>
                            </a:solidFill>
                            <a:latin typeface="Cambria Math" panose="02040503050406030204" pitchFamily="18" charset="0"/>
                            <a:cs typeface="Times New Roman" panose="02020603050405020304" pitchFamily="18" charset="0"/>
                          </a:rPr>
                          <m:t>𝑸</m:t>
                        </m:r>
                      </m:e>
                      <m:sub>
                        <m:sSubSup>
                          <m:sSubSupPr>
                            <m:ctrlPr>
                              <a:rPr lang="zh-CN" altLang="en-US" sz="1400" b="1" i="1">
                                <a:solidFill>
                                  <a:schemeClr val="tx1"/>
                                </a:solidFill>
                                <a:latin typeface="Cambria Math" panose="02040503050406030204" pitchFamily="18" charset="0"/>
                                <a:cs typeface="Times New Roman" panose="02020603050405020304" pitchFamily="18" charset="0"/>
                              </a:rPr>
                            </m:ctrlPr>
                          </m:sSubSupPr>
                          <m:e>
                            <m:r>
                              <a:rPr lang="zh-CN" altLang="en-US" sz="1400" b="1" i="1">
                                <a:solidFill>
                                  <a:schemeClr val="tx1"/>
                                </a:solidFill>
                                <a:latin typeface="Cambria Math" panose="02040503050406030204" pitchFamily="18" charset="0"/>
                                <a:cs typeface="Times New Roman" panose="02020603050405020304" pitchFamily="18" charset="0"/>
                              </a:rPr>
                              <m:t>𝜽</m:t>
                            </m:r>
                          </m:e>
                          <m:sub>
                            <m:r>
                              <a:rPr lang="en-US" altLang="zh-CN" sz="1400" b="1" i="1">
                                <a:solidFill>
                                  <a:schemeClr val="tx1"/>
                                </a:solidFill>
                                <a:latin typeface="Cambria Math" panose="02040503050406030204" pitchFamily="18" charset="0"/>
                                <a:cs typeface="Times New Roman" panose="02020603050405020304" pitchFamily="18" charset="0"/>
                              </a:rPr>
                              <m:t>𝟐</m:t>
                            </m:r>
                          </m:sub>
                          <m:sup>
                            <m:r>
                              <a:rPr lang="zh-CN" altLang="en-US" sz="1400" b="1">
                                <a:solidFill>
                                  <a:schemeClr val="tx1"/>
                                </a:solidFill>
                                <a:latin typeface="Cambria Math" panose="02040503050406030204" pitchFamily="18" charset="0"/>
                                <a:cs typeface="Times New Roman" panose="02020603050405020304" pitchFamily="18" charset="0"/>
                              </a:rPr>
                              <m:t>′</m:t>
                            </m:r>
                          </m:sup>
                        </m:sSubSup>
                      </m:sub>
                    </m:sSub>
                  </m:oMath>
                </a14:m>
                <a:endParaRPr lang="zh-CN" altLang="en-US" sz="1400" b="1">
                  <a:solidFill>
                    <a:schemeClr val="tx1"/>
                  </a:solidFill>
                  <a:latin typeface="Times New Roman" panose="02020603050405020304" pitchFamily="18" charset="0"/>
                  <a:cs typeface="Times New Roman" panose="02020603050405020304" pitchFamily="18" charset="0"/>
                </a:endParaRPr>
              </a:p>
            </p:txBody>
          </p:sp>
        </mc:Choice>
        <mc:Fallback xmlns="">
          <p:sp>
            <p:nvSpPr>
              <p:cNvPr id="88" name="矩形 87">
                <a:extLst>
                  <a:ext uri="{FF2B5EF4-FFF2-40B4-BE49-F238E27FC236}">
                    <a16:creationId xmlns:a16="http://schemas.microsoft.com/office/drawing/2014/main" id="{754325E5-E9D9-52FD-226C-B05C8ECD3C36}"/>
                  </a:ext>
                </a:extLst>
              </p:cNvPr>
              <p:cNvSpPr>
                <a:spLocks noRot="1" noChangeAspect="1" noMove="1" noResize="1" noEditPoints="1" noAdjustHandles="1" noChangeArrowheads="1" noChangeShapeType="1" noTextEdit="1"/>
              </p:cNvSpPr>
              <p:nvPr/>
            </p:nvSpPr>
            <p:spPr>
              <a:xfrm>
                <a:off x="7895070" y="5593618"/>
                <a:ext cx="1242060" cy="515122"/>
              </a:xfrm>
              <a:prstGeom prst="rect">
                <a:avLst/>
              </a:prstGeom>
              <a:blipFill>
                <a:blip r:embed="rId9"/>
                <a:stretch>
                  <a:fillRect t="-9524" b="-7143"/>
                </a:stretch>
              </a:blipFill>
              <a:ln>
                <a:noFill/>
              </a:ln>
            </p:spPr>
            <p:txBody>
              <a:bodyPr/>
              <a:lstStyle/>
              <a:p>
                <a:r>
                  <a:rPr lang="zh-CN" altLang="en-US">
                    <a:noFill/>
                  </a:rPr>
                  <a:t> </a:t>
                </a:r>
              </a:p>
            </p:txBody>
          </p:sp>
        </mc:Fallback>
      </mc:AlternateContent>
      <p:sp>
        <p:nvSpPr>
          <p:cNvPr id="95" name="椭圆 94">
            <a:extLst>
              <a:ext uri="{FF2B5EF4-FFF2-40B4-BE49-F238E27FC236}">
                <a16:creationId xmlns:a16="http://schemas.microsoft.com/office/drawing/2014/main" id="{F7A7878C-2069-CBF0-5B15-4A4F4A6977D7}"/>
              </a:ext>
            </a:extLst>
          </p:cNvPr>
          <p:cNvSpPr/>
          <p:nvPr/>
        </p:nvSpPr>
        <p:spPr>
          <a:xfrm>
            <a:off x="4133699" y="1723249"/>
            <a:ext cx="2073248" cy="762000"/>
          </a:xfrm>
          <a:prstGeom prst="ellipse">
            <a:avLst/>
          </a:prstGeom>
          <a:solidFill>
            <a:srgbClr val="A8D0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i="0">
                <a:solidFill>
                  <a:schemeClr val="tx1"/>
                </a:solidFill>
                <a:effectLst/>
                <a:latin typeface="Times New Roman" panose="02020603050405020304" pitchFamily="18" charset="0"/>
                <a:cs typeface="Times New Roman" panose="02020603050405020304" pitchFamily="18" charset="0"/>
              </a:rPr>
              <a:t>Policy Gradient Descent</a:t>
            </a:r>
            <a:endParaRPr lang="zh-CN" altLang="en-US" sz="1400" b="1">
              <a:solidFill>
                <a:schemeClr val="tx1"/>
              </a:solidFill>
              <a:latin typeface="Times New Roman" panose="02020603050405020304" pitchFamily="18" charset="0"/>
              <a:cs typeface="Times New Roman" panose="02020603050405020304" pitchFamily="18" charset="0"/>
            </a:endParaRPr>
          </a:p>
        </p:txBody>
      </p:sp>
      <p:cxnSp>
        <p:nvCxnSpPr>
          <p:cNvPr id="99" name="直接箭头连接符 98">
            <a:extLst>
              <a:ext uri="{FF2B5EF4-FFF2-40B4-BE49-F238E27FC236}">
                <a16:creationId xmlns:a16="http://schemas.microsoft.com/office/drawing/2014/main" id="{E8F5DC58-1833-8EA7-E7BD-9259882632A6}"/>
              </a:ext>
            </a:extLst>
          </p:cNvPr>
          <p:cNvCxnSpPr/>
          <p:nvPr/>
        </p:nvCxnSpPr>
        <p:spPr>
          <a:xfrm>
            <a:off x="9137132" y="3381382"/>
            <a:ext cx="406299" cy="0"/>
          </a:xfrm>
          <a:prstGeom prst="straightConnector1">
            <a:avLst/>
          </a:prstGeom>
          <a:ln w="28575">
            <a:solidFill>
              <a:srgbClr val="589CD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椭圆 101">
                <a:extLst>
                  <a:ext uri="{FF2B5EF4-FFF2-40B4-BE49-F238E27FC236}">
                    <a16:creationId xmlns:a16="http://schemas.microsoft.com/office/drawing/2014/main" id="{630EFF59-C79D-57AD-C5C2-CD4E3FF27E57}"/>
                  </a:ext>
                </a:extLst>
              </p:cNvPr>
              <p:cNvSpPr/>
              <p:nvPr/>
            </p:nvSpPr>
            <p:spPr>
              <a:xfrm>
                <a:off x="9543431" y="3165336"/>
                <a:ext cx="406299" cy="415473"/>
              </a:xfrm>
              <a:prstGeom prst="ellipse">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b="0" i="1" smtClean="0">
                              <a:solidFill>
                                <a:schemeClr val="tx1"/>
                              </a:solidFill>
                              <a:latin typeface="Cambria Math" panose="02040503050406030204" pitchFamily="18" charset="0"/>
                            </a:rPr>
                            <m:t>𝑄</m:t>
                          </m:r>
                        </m:e>
                        <m:sub>
                          <m:r>
                            <a:rPr lang="zh-CN" altLang="en-US" b="0" i="1" smtClean="0">
                              <a:solidFill>
                                <a:schemeClr val="tx1"/>
                              </a:solidFill>
                              <a:latin typeface="Cambria Math" panose="02040503050406030204" pitchFamily="18" charset="0"/>
                            </a:rPr>
                            <m:t>1</m:t>
                          </m:r>
                        </m:sub>
                      </m:sSub>
                    </m:oMath>
                  </m:oMathPara>
                </a14:m>
                <a:endParaRPr lang="zh-CN" altLang="en-US" i="1">
                  <a:latin typeface="Times New Roman" panose="02020603050405020304" pitchFamily="18" charset="0"/>
                  <a:cs typeface="Times New Roman" panose="02020603050405020304" pitchFamily="18" charset="0"/>
                </a:endParaRPr>
              </a:p>
            </p:txBody>
          </p:sp>
        </mc:Choice>
        <mc:Fallback xmlns="">
          <p:sp>
            <p:nvSpPr>
              <p:cNvPr id="102" name="椭圆 101">
                <a:extLst>
                  <a:ext uri="{FF2B5EF4-FFF2-40B4-BE49-F238E27FC236}">
                    <a16:creationId xmlns:a16="http://schemas.microsoft.com/office/drawing/2014/main" id="{630EFF59-C79D-57AD-C5C2-CD4E3FF27E57}"/>
                  </a:ext>
                </a:extLst>
              </p:cNvPr>
              <p:cNvSpPr>
                <a:spLocks noRot="1" noChangeAspect="1" noMove="1" noResize="1" noEditPoints="1" noAdjustHandles="1" noChangeArrowheads="1" noChangeShapeType="1" noTextEdit="1"/>
              </p:cNvSpPr>
              <p:nvPr/>
            </p:nvSpPr>
            <p:spPr>
              <a:xfrm>
                <a:off x="9543431" y="3165336"/>
                <a:ext cx="406299" cy="415473"/>
              </a:xfrm>
              <a:prstGeom prst="ellipse">
                <a:avLst/>
              </a:prstGeom>
              <a:blipFill>
                <a:blip r:embed="rId10"/>
                <a:stretch>
                  <a:fillRect l="-13636" b="-5882"/>
                </a:stretch>
              </a:blipFill>
              <a:ln>
                <a:noFill/>
              </a:ln>
            </p:spPr>
            <p:txBody>
              <a:bodyPr/>
              <a:lstStyle/>
              <a:p>
                <a:r>
                  <a:rPr lang="zh-CN" altLang="en-US">
                    <a:noFill/>
                  </a:rPr>
                  <a:t> </a:t>
                </a:r>
              </a:p>
            </p:txBody>
          </p:sp>
        </mc:Fallback>
      </mc:AlternateContent>
      <p:cxnSp>
        <p:nvCxnSpPr>
          <p:cNvPr id="103" name="直接箭头连接符 102">
            <a:extLst>
              <a:ext uri="{FF2B5EF4-FFF2-40B4-BE49-F238E27FC236}">
                <a16:creationId xmlns:a16="http://schemas.microsoft.com/office/drawing/2014/main" id="{8390F6A5-F5DB-4A42-B90B-1EBE23BBDE58}"/>
              </a:ext>
            </a:extLst>
          </p:cNvPr>
          <p:cNvCxnSpPr/>
          <p:nvPr/>
        </p:nvCxnSpPr>
        <p:spPr>
          <a:xfrm>
            <a:off x="9137132" y="3966919"/>
            <a:ext cx="406299" cy="0"/>
          </a:xfrm>
          <a:prstGeom prst="straightConnector1">
            <a:avLst/>
          </a:prstGeom>
          <a:ln w="28575">
            <a:solidFill>
              <a:srgbClr val="589CD5"/>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233BFF70-B766-EABF-882D-24B12B2750F5}"/>
              </a:ext>
            </a:extLst>
          </p:cNvPr>
          <p:cNvCxnSpPr/>
          <p:nvPr/>
        </p:nvCxnSpPr>
        <p:spPr>
          <a:xfrm>
            <a:off x="9224585" y="5507163"/>
            <a:ext cx="406299" cy="0"/>
          </a:xfrm>
          <a:prstGeom prst="straightConnector1">
            <a:avLst/>
          </a:prstGeom>
          <a:ln w="28575">
            <a:solidFill>
              <a:srgbClr val="589CD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椭圆 104">
                <a:extLst>
                  <a:ext uri="{FF2B5EF4-FFF2-40B4-BE49-F238E27FC236}">
                    <a16:creationId xmlns:a16="http://schemas.microsoft.com/office/drawing/2014/main" id="{E310B8C9-CB54-52EB-702D-DD2029CBB771}"/>
                  </a:ext>
                </a:extLst>
              </p:cNvPr>
              <p:cNvSpPr/>
              <p:nvPr/>
            </p:nvSpPr>
            <p:spPr>
              <a:xfrm>
                <a:off x="9543431" y="3754472"/>
                <a:ext cx="406299" cy="415473"/>
              </a:xfrm>
              <a:prstGeom prst="ellipse">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b="0" i="1" smtClean="0">
                              <a:solidFill>
                                <a:schemeClr val="tx1"/>
                              </a:solidFill>
                              <a:latin typeface="Cambria Math" panose="02040503050406030204" pitchFamily="18" charset="0"/>
                            </a:rPr>
                            <m:t>𝑄</m:t>
                          </m:r>
                        </m:e>
                        <m:sub>
                          <m:r>
                            <a:rPr lang="en-US" altLang="zh-CN" b="0" i="1" smtClean="0">
                              <a:solidFill>
                                <a:schemeClr val="tx1"/>
                              </a:solidFill>
                              <a:latin typeface="Cambria Math" panose="02040503050406030204" pitchFamily="18" charset="0"/>
                            </a:rPr>
                            <m:t>2</m:t>
                          </m:r>
                        </m:sub>
                      </m:sSub>
                    </m:oMath>
                  </m:oMathPara>
                </a14:m>
                <a:endParaRPr lang="zh-CN" altLang="en-US" i="1">
                  <a:latin typeface="Times New Roman" panose="02020603050405020304" pitchFamily="18" charset="0"/>
                  <a:cs typeface="Times New Roman" panose="02020603050405020304" pitchFamily="18" charset="0"/>
                </a:endParaRPr>
              </a:p>
            </p:txBody>
          </p:sp>
        </mc:Choice>
        <mc:Fallback xmlns="">
          <p:sp>
            <p:nvSpPr>
              <p:cNvPr id="105" name="椭圆 104">
                <a:extLst>
                  <a:ext uri="{FF2B5EF4-FFF2-40B4-BE49-F238E27FC236}">
                    <a16:creationId xmlns:a16="http://schemas.microsoft.com/office/drawing/2014/main" id="{E310B8C9-CB54-52EB-702D-DD2029CBB771}"/>
                  </a:ext>
                </a:extLst>
              </p:cNvPr>
              <p:cNvSpPr>
                <a:spLocks noRot="1" noChangeAspect="1" noMove="1" noResize="1" noEditPoints="1" noAdjustHandles="1" noChangeArrowheads="1" noChangeShapeType="1" noTextEdit="1"/>
              </p:cNvSpPr>
              <p:nvPr/>
            </p:nvSpPr>
            <p:spPr>
              <a:xfrm>
                <a:off x="9543431" y="3754472"/>
                <a:ext cx="406299" cy="415473"/>
              </a:xfrm>
              <a:prstGeom prst="ellipse">
                <a:avLst/>
              </a:prstGeom>
              <a:blipFill>
                <a:blip r:embed="rId11"/>
                <a:stretch>
                  <a:fillRect l="-15152" b="-441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椭圆 105">
                <a:extLst>
                  <a:ext uri="{FF2B5EF4-FFF2-40B4-BE49-F238E27FC236}">
                    <a16:creationId xmlns:a16="http://schemas.microsoft.com/office/drawing/2014/main" id="{F9828AAE-999B-EF0A-9FD0-4B33362C1A79}"/>
                  </a:ext>
                </a:extLst>
              </p:cNvPr>
              <p:cNvSpPr/>
              <p:nvPr/>
            </p:nvSpPr>
            <p:spPr>
              <a:xfrm>
                <a:off x="9622756" y="5250350"/>
                <a:ext cx="406299" cy="415473"/>
              </a:xfrm>
              <a:prstGeom prst="ellipse">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zh-CN" altLang="en-US" i="1" smtClean="0">
                              <a:solidFill>
                                <a:schemeClr val="tx1"/>
                              </a:solidFill>
                              <a:latin typeface="Cambria Math" panose="02040503050406030204" pitchFamily="18" charset="0"/>
                            </a:rPr>
                          </m:ctrlPr>
                        </m:sSupPr>
                        <m:e>
                          <m:r>
                            <a:rPr lang="zh-CN" altLang="en-US" b="0" i="1">
                              <a:solidFill>
                                <a:schemeClr val="tx1"/>
                              </a:solidFill>
                              <a:latin typeface="Cambria Math" panose="02040503050406030204" pitchFamily="18" charset="0"/>
                            </a:rPr>
                            <m:t>𝑄</m:t>
                          </m:r>
                        </m:e>
                        <m:sup>
                          <m:r>
                            <a:rPr lang="zh-CN" altLang="en-US" b="0" i="1">
                              <a:solidFill>
                                <a:schemeClr val="tx1"/>
                              </a:solidFill>
                              <a:latin typeface="Cambria Math" panose="02040503050406030204" pitchFamily="18" charset="0"/>
                            </a:rPr>
                            <m:t>′</m:t>
                          </m:r>
                        </m:sup>
                      </m:sSup>
                    </m:oMath>
                  </m:oMathPara>
                </a14:m>
                <a:endParaRPr lang="zh-CN" altLang="en-US" i="1">
                  <a:latin typeface="Times New Roman" panose="02020603050405020304" pitchFamily="18" charset="0"/>
                  <a:cs typeface="Times New Roman" panose="02020603050405020304" pitchFamily="18" charset="0"/>
                </a:endParaRPr>
              </a:p>
            </p:txBody>
          </p:sp>
        </mc:Choice>
        <mc:Fallback xmlns="">
          <p:sp>
            <p:nvSpPr>
              <p:cNvPr id="106" name="椭圆 105">
                <a:extLst>
                  <a:ext uri="{FF2B5EF4-FFF2-40B4-BE49-F238E27FC236}">
                    <a16:creationId xmlns:a16="http://schemas.microsoft.com/office/drawing/2014/main" id="{F9828AAE-999B-EF0A-9FD0-4B33362C1A79}"/>
                  </a:ext>
                </a:extLst>
              </p:cNvPr>
              <p:cNvSpPr>
                <a:spLocks noRot="1" noChangeAspect="1" noMove="1" noResize="1" noEditPoints="1" noAdjustHandles="1" noChangeArrowheads="1" noChangeShapeType="1" noTextEdit="1"/>
              </p:cNvSpPr>
              <p:nvPr/>
            </p:nvSpPr>
            <p:spPr>
              <a:xfrm>
                <a:off x="9622756" y="5250350"/>
                <a:ext cx="406299" cy="415473"/>
              </a:xfrm>
              <a:prstGeom prst="ellipse">
                <a:avLst/>
              </a:prstGeom>
              <a:blipFill>
                <a:blip r:embed="rId12"/>
                <a:stretch>
                  <a:fillRect l="-12121" b="-5882"/>
                </a:stretch>
              </a:blipFill>
              <a:ln>
                <a:noFill/>
              </a:ln>
            </p:spPr>
            <p:txBody>
              <a:bodyPr/>
              <a:lstStyle/>
              <a:p>
                <a:r>
                  <a:rPr lang="zh-CN" altLang="en-US">
                    <a:noFill/>
                  </a:rPr>
                  <a:t> </a:t>
                </a:r>
              </a:p>
            </p:txBody>
          </p:sp>
        </mc:Fallback>
      </mc:AlternateContent>
      <p:sp>
        <p:nvSpPr>
          <p:cNvPr id="108" name="矩形 107">
            <a:extLst>
              <a:ext uri="{FF2B5EF4-FFF2-40B4-BE49-F238E27FC236}">
                <a16:creationId xmlns:a16="http://schemas.microsoft.com/office/drawing/2014/main" id="{02221082-4BEE-25D2-CBA6-2A794A962FA7}"/>
              </a:ext>
            </a:extLst>
          </p:cNvPr>
          <p:cNvSpPr/>
          <p:nvPr/>
        </p:nvSpPr>
        <p:spPr>
          <a:xfrm>
            <a:off x="10340317" y="3095748"/>
            <a:ext cx="904181" cy="488521"/>
          </a:xfrm>
          <a:prstGeom prst="rect">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TD-error1</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110" name="矩形 109">
            <a:extLst>
              <a:ext uri="{FF2B5EF4-FFF2-40B4-BE49-F238E27FC236}">
                <a16:creationId xmlns:a16="http://schemas.microsoft.com/office/drawing/2014/main" id="{9C164237-59A7-1ED0-9E30-90FE6AFF0C54}"/>
              </a:ext>
            </a:extLst>
          </p:cNvPr>
          <p:cNvSpPr/>
          <p:nvPr/>
        </p:nvSpPr>
        <p:spPr>
          <a:xfrm>
            <a:off x="10334527" y="3689513"/>
            <a:ext cx="904181" cy="488521"/>
          </a:xfrm>
          <a:prstGeom prst="rect">
            <a:avLst/>
          </a:prstGeom>
          <a:solidFill>
            <a:srgbClr val="589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TD-error2</a:t>
            </a:r>
            <a:endParaRPr lang="zh-CN" altLang="en-US" sz="1400" b="1">
              <a:solidFill>
                <a:schemeClr val="tx1"/>
              </a:solidFill>
              <a:latin typeface="Times New Roman" panose="02020603050405020304" pitchFamily="18" charset="0"/>
              <a:cs typeface="Times New Roman" panose="02020603050405020304" pitchFamily="18" charset="0"/>
            </a:endParaRPr>
          </a:p>
        </p:txBody>
      </p:sp>
      <p:cxnSp>
        <p:nvCxnSpPr>
          <p:cNvPr id="111" name="直接箭头连接符 110">
            <a:extLst>
              <a:ext uri="{FF2B5EF4-FFF2-40B4-BE49-F238E27FC236}">
                <a16:creationId xmlns:a16="http://schemas.microsoft.com/office/drawing/2014/main" id="{C09BE6D9-A80C-DA0C-BEDC-311E9E0E3FDA}"/>
              </a:ext>
            </a:extLst>
          </p:cNvPr>
          <p:cNvCxnSpPr>
            <a:cxnSpLocks/>
          </p:cNvCxnSpPr>
          <p:nvPr/>
        </p:nvCxnSpPr>
        <p:spPr>
          <a:xfrm>
            <a:off x="9958316" y="3386144"/>
            <a:ext cx="376211" cy="0"/>
          </a:xfrm>
          <a:prstGeom prst="straightConnector1">
            <a:avLst/>
          </a:prstGeom>
          <a:ln w="28575">
            <a:solidFill>
              <a:srgbClr val="589CD5"/>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55EE8ECB-14D7-C28F-F1B5-E51798223302}"/>
              </a:ext>
            </a:extLst>
          </p:cNvPr>
          <p:cNvCxnSpPr>
            <a:cxnSpLocks/>
          </p:cNvCxnSpPr>
          <p:nvPr/>
        </p:nvCxnSpPr>
        <p:spPr>
          <a:xfrm>
            <a:off x="9953883" y="3971305"/>
            <a:ext cx="380644" cy="0"/>
          </a:xfrm>
          <a:prstGeom prst="straightConnector1">
            <a:avLst/>
          </a:prstGeom>
          <a:ln w="28575">
            <a:solidFill>
              <a:srgbClr val="589CD5"/>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AA013CB2-71CC-99DE-E684-C4E97762D118}"/>
              </a:ext>
            </a:extLst>
          </p:cNvPr>
          <p:cNvCxnSpPr>
            <a:cxnSpLocks/>
          </p:cNvCxnSpPr>
          <p:nvPr/>
        </p:nvCxnSpPr>
        <p:spPr>
          <a:xfrm flipH="1" flipV="1">
            <a:off x="9824017" y="4421781"/>
            <a:ext cx="1889" cy="820436"/>
          </a:xfrm>
          <a:prstGeom prst="straightConnector1">
            <a:avLst/>
          </a:prstGeom>
          <a:ln w="28575">
            <a:solidFill>
              <a:srgbClr val="589CD5"/>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79CCA315-4AD9-E047-46F3-03FE90E964E6}"/>
              </a:ext>
            </a:extLst>
          </p:cNvPr>
          <p:cNvCxnSpPr>
            <a:cxnSpLocks/>
          </p:cNvCxnSpPr>
          <p:nvPr/>
        </p:nvCxnSpPr>
        <p:spPr>
          <a:xfrm flipH="1" flipV="1">
            <a:off x="8516100" y="4203924"/>
            <a:ext cx="1" cy="167847"/>
          </a:xfrm>
          <a:prstGeom prst="straightConnector1">
            <a:avLst/>
          </a:prstGeom>
          <a:ln w="28575">
            <a:solidFill>
              <a:srgbClr val="589CD5"/>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EDE885CD-F19D-2566-ABCA-A00D272964D1}"/>
              </a:ext>
            </a:extLst>
          </p:cNvPr>
          <p:cNvCxnSpPr/>
          <p:nvPr/>
        </p:nvCxnSpPr>
        <p:spPr>
          <a:xfrm>
            <a:off x="8506785" y="4371771"/>
            <a:ext cx="2273342" cy="0"/>
          </a:xfrm>
          <a:prstGeom prst="line">
            <a:avLst/>
          </a:prstGeom>
          <a:ln w="28575">
            <a:solidFill>
              <a:srgbClr val="589CD5"/>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383E1F3B-D946-2E66-CB23-680FF57C9224}"/>
              </a:ext>
            </a:extLst>
          </p:cNvPr>
          <p:cNvCxnSpPr/>
          <p:nvPr/>
        </p:nvCxnSpPr>
        <p:spPr>
          <a:xfrm>
            <a:off x="8494213" y="2933496"/>
            <a:ext cx="2273342" cy="0"/>
          </a:xfrm>
          <a:prstGeom prst="line">
            <a:avLst/>
          </a:prstGeom>
          <a:ln w="28575">
            <a:solidFill>
              <a:srgbClr val="589CD5"/>
            </a:solidFill>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07E65CEE-9E32-2257-DD67-26CFADC0DF43}"/>
              </a:ext>
            </a:extLst>
          </p:cNvPr>
          <p:cNvCxnSpPr>
            <a:cxnSpLocks/>
          </p:cNvCxnSpPr>
          <p:nvPr/>
        </p:nvCxnSpPr>
        <p:spPr>
          <a:xfrm flipH="1">
            <a:off x="8491317" y="2918475"/>
            <a:ext cx="1" cy="167847"/>
          </a:xfrm>
          <a:prstGeom prst="straightConnector1">
            <a:avLst/>
          </a:prstGeom>
          <a:ln w="28575">
            <a:solidFill>
              <a:srgbClr val="589CD5"/>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31AF7637-CE2D-1552-93F1-F47C106213DC}"/>
              </a:ext>
            </a:extLst>
          </p:cNvPr>
          <p:cNvCxnSpPr>
            <a:cxnSpLocks/>
          </p:cNvCxnSpPr>
          <p:nvPr/>
        </p:nvCxnSpPr>
        <p:spPr>
          <a:xfrm>
            <a:off x="10767555" y="2918475"/>
            <a:ext cx="0" cy="167847"/>
          </a:xfrm>
          <a:prstGeom prst="line">
            <a:avLst/>
          </a:prstGeom>
          <a:ln w="28575">
            <a:solidFill>
              <a:srgbClr val="589CD5"/>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FD4F96C0-702B-246F-D91E-0CFAEDA73ADF}"/>
              </a:ext>
            </a:extLst>
          </p:cNvPr>
          <p:cNvCxnSpPr>
            <a:cxnSpLocks/>
          </p:cNvCxnSpPr>
          <p:nvPr/>
        </p:nvCxnSpPr>
        <p:spPr>
          <a:xfrm>
            <a:off x="10767555" y="4185375"/>
            <a:ext cx="0" cy="186396"/>
          </a:xfrm>
          <a:prstGeom prst="line">
            <a:avLst/>
          </a:prstGeom>
          <a:ln w="28575">
            <a:solidFill>
              <a:srgbClr val="589CD5"/>
            </a:solidFill>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642E6034-F082-C056-B8CE-0AD4E593D025}"/>
              </a:ext>
            </a:extLst>
          </p:cNvPr>
          <p:cNvCxnSpPr>
            <a:cxnSpLocks/>
            <a:endCxn id="11" idx="0"/>
          </p:cNvCxnSpPr>
          <p:nvPr/>
        </p:nvCxnSpPr>
        <p:spPr>
          <a:xfrm>
            <a:off x="5198211" y="4161437"/>
            <a:ext cx="0" cy="91452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1" name="文本框 140">
            <a:extLst>
              <a:ext uri="{FF2B5EF4-FFF2-40B4-BE49-F238E27FC236}">
                <a16:creationId xmlns:a16="http://schemas.microsoft.com/office/drawing/2014/main" id="{8EE96976-E632-3980-FB5E-1D4B79239E62}"/>
              </a:ext>
            </a:extLst>
          </p:cNvPr>
          <p:cNvSpPr txBox="1"/>
          <p:nvPr/>
        </p:nvSpPr>
        <p:spPr>
          <a:xfrm>
            <a:off x="5128911" y="4442707"/>
            <a:ext cx="1149246" cy="344518"/>
          </a:xfrm>
          <a:prstGeom prst="rect">
            <a:avLst/>
          </a:prstGeom>
          <a:noFill/>
        </p:spPr>
        <p:txBody>
          <a:bodyPr wrap="square" rtlCol="0">
            <a:spAutoFit/>
          </a:bodyPr>
          <a:lstStyle/>
          <a:p>
            <a:pPr algn="ctr">
              <a:lnSpc>
                <a:spcPct val="130000"/>
              </a:lnSpc>
            </a:pPr>
            <a:r>
              <a:rPr kumimoji="1" lang="en-US" altLang="zh-CN" sz="1400" b="1">
                <a:latin typeface="Times New Roman" panose="02020603050405020304" pitchFamily="18" charset="0"/>
                <a:ea typeface="Source Han Sans SC Normal" panose="020B0400000000000000" pitchFamily="34" charset="-128"/>
                <a:cs typeface="Times New Roman" panose="02020603050405020304" pitchFamily="18" charset="0"/>
              </a:rPr>
              <a:t>Soft-Update</a:t>
            </a:r>
            <a:endParaRPr kumimoji="1" lang="zh-CN" altLang="en-US" sz="14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42" name="直接箭头连接符 141">
            <a:extLst>
              <a:ext uri="{FF2B5EF4-FFF2-40B4-BE49-F238E27FC236}">
                <a16:creationId xmlns:a16="http://schemas.microsoft.com/office/drawing/2014/main" id="{118D0A50-C03F-7EC2-65E9-0509F145CE9B}"/>
              </a:ext>
            </a:extLst>
          </p:cNvPr>
          <p:cNvCxnSpPr>
            <a:cxnSpLocks/>
          </p:cNvCxnSpPr>
          <p:nvPr/>
        </p:nvCxnSpPr>
        <p:spPr>
          <a:xfrm flipH="1">
            <a:off x="3291011" y="3738183"/>
            <a:ext cx="10180" cy="122130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77AA1B7-44B6-DF97-8916-0ED18C899786}"/>
              </a:ext>
            </a:extLst>
          </p:cNvPr>
          <p:cNvCxnSpPr>
            <a:cxnSpLocks/>
          </p:cNvCxnSpPr>
          <p:nvPr/>
        </p:nvCxnSpPr>
        <p:spPr>
          <a:xfrm>
            <a:off x="3301191" y="3754472"/>
            <a:ext cx="976236" cy="0"/>
          </a:xfrm>
          <a:prstGeom prst="line">
            <a:avLst/>
          </a:prstGeom>
          <a:ln w="38100">
            <a:solidFill>
              <a:srgbClr val="70AD47"/>
            </a:solidFill>
          </a:ln>
        </p:spPr>
        <p:style>
          <a:lnRef idx="1">
            <a:schemeClr val="accent1"/>
          </a:lnRef>
          <a:fillRef idx="0">
            <a:schemeClr val="accent1"/>
          </a:fillRef>
          <a:effectRef idx="0">
            <a:schemeClr val="accent1"/>
          </a:effectRef>
          <a:fontRef idx="minor">
            <a:schemeClr val="tx1"/>
          </a:fontRef>
        </p:style>
      </p:cxnSp>
      <p:sp>
        <p:nvSpPr>
          <p:cNvPr id="157" name="椭圆 156">
            <a:extLst>
              <a:ext uri="{FF2B5EF4-FFF2-40B4-BE49-F238E27FC236}">
                <a16:creationId xmlns:a16="http://schemas.microsoft.com/office/drawing/2014/main" id="{0E04F4D7-9D9C-2B1D-D328-5065AD5C6A8C}"/>
              </a:ext>
            </a:extLst>
          </p:cNvPr>
          <p:cNvSpPr/>
          <p:nvPr/>
        </p:nvSpPr>
        <p:spPr>
          <a:xfrm>
            <a:off x="3209149" y="4961313"/>
            <a:ext cx="184083" cy="17280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160" name="直接连接符 159">
            <a:extLst>
              <a:ext uri="{FF2B5EF4-FFF2-40B4-BE49-F238E27FC236}">
                <a16:creationId xmlns:a16="http://schemas.microsoft.com/office/drawing/2014/main" id="{A07A0BF7-5BF6-2DB5-B664-C7A969EC3511}"/>
              </a:ext>
            </a:extLst>
          </p:cNvPr>
          <p:cNvCxnSpPr>
            <a:cxnSpLocks/>
          </p:cNvCxnSpPr>
          <p:nvPr/>
        </p:nvCxnSpPr>
        <p:spPr>
          <a:xfrm flipV="1">
            <a:off x="3224461" y="5041596"/>
            <a:ext cx="138886"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C841A145-5052-3709-276C-D0E697B092FE}"/>
              </a:ext>
            </a:extLst>
          </p:cNvPr>
          <p:cNvCxnSpPr>
            <a:cxnSpLocks/>
          </p:cNvCxnSpPr>
          <p:nvPr/>
        </p:nvCxnSpPr>
        <p:spPr>
          <a:xfrm flipH="1">
            <a:off x="3293904" y="4981984"/>
            <a:ext cx="2254" cy="1274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C4EB790E-6E6F-EE60-3A24-EC922A2FD083}"/>
              </a:ext>
            </a:extLst>
          </p:cNvPr>
          <p:cNvCxnSpPr>
            <a:cxnSpLocks/>
            <a:stCxn id="177" idx="0"/>
            <a:endCxn id="157" idx="4"/>
          </p:cNvCxnSpPr>
          <p:nvPr/>
        </p:nvCxnSpPr>
        <p:spPr>
          <a:xfrm flipV="1">
            <a:off x="3301191" y="5134115"/>
            <a:ext cx="0" cy="616530"/>
          </a:xfrm>
          <a:prstGeom prst="straightConnector1">
            <a:avLst/>
          </a:prstGeom>
          <a:ln w="381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E2E7FCAC-6888-BB51-D648-7019C1872F7F}"/>
              </a:ext>
            </a:extLst>
          </p:cNvPr>
          <p:cNvCxnSpPr>
            <a:cxnSpLocks/>
          </p:cNvCxnSpPr>
          <p:nvPr/>
        </p:nvCxnSpPr>
        <p:spPr>
          <a:xfrm flipH="1">
            <a:off x="2675530" y="5055701"/>
            <a:ext cx="521300" cy="7725"/>
          </a:xfrm>
          <a:prstGeom prst="straightConnector1">
            <a:avLst/>
          </a:prstGeom>
          <a:ln w="38100">
            <a:solidFill>
              <a:srgbClr val="EDDBF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8CA9C249-E553-1626-C2B7-D8A0328AFC2E}"/>
                  </a:ext>
                </a:extLst>
              </p:cNvPr>
              <p:cNvSpPr txBox="1"/>
              <p:nvPr/>
            </p:nvSpPr>
            <p:spPr>
              <a:xfrm>
                <a:off x="1901696" y="959123"/>
                <a:ext cx="1483945"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sz="1600" b="1" i="1" smtClean="0">
                              <a:solidFill>
                                <a:srgbClr val="836967"/>
                              </a:solidFill>
                              <a:latin typeface="Cambria Math" panose="02040503050406030204" pitchFamily="18" charset="0"/>
                            </a:rPr>
                          </m:ctrlPr>
                        </m:dPr>
                        <m:e>
                          <m:sSub>
                            <m:sSubPr>
                              <m:ctrlPr>
                                <a:rPr lang="zh-CN" altLang="en-US" sz="1600" b="1" i="1" smtClean="0">
                                  <a:solidFill>
                                    <a:srgbClr val="836967"/>
                                  </a:solidFill>
                                  <a:latin typeface="Cambria Math" panose="02040503050406030204" pitchFamily="18" charset="0"/>
                                </a:rPr>
                              </m:ctrlPr>
                            </m:sSubPr>
                            <m:e>
                              <m:r>
                                <a:rPr lang="zh-CN" altLang="en-US" sz="1600" b="1" i="1">
                                  <a:latin typeface="Cambria Math" panose="02040503050406030204" pitchFamily="18" charset="0"/>
                                </a:rPr>
                                <m:t>𝒔</m:t>
                              </m:r>
                            </m:e>
                            <m:sub>
                              <m:r>
                                <a:rPr lang="zh-CN" altLang="en-US" sz="1600" b="1" i="1">
                                  <a:latin typeface="Cambria Math" panose="02040503050406030204" pitchFamily="18" charset="0"/>
                                </a:rPr>
                                <m:t>𝒕</m:t>
                              </m:r>
                            </m:sub>
                          </m:sSub>
                          <m:r>
                            <a:rPr lang="zh-CN" altLang="en-US" sz="1600" b="1" i="0">
                              <a:latin typeface="Cambria Math" panose="02040503050406030204" pitchFamily="18" charset="0"/>
                            </a:rPr>
                            <m:t>,</m:t>
                          </m:r>
                          <m:sSub>
                            <m:sSubPr>
                              <m:ctrlPr>
                                <a:rPr lang="zh-CN" altLang="en-US" sz="1600" b="1" i="1">
                                  <a:solidFill>
                                    <a:srgbClr val="836967"/>
                                  </a:solidFill>
                                  <a:latin typeface="Cambria Math" panose="02040503050406030204" pitchFamily="18" charset="0"/>
                                </a:rPr>
                              </m:ctrlPr>
                            </m:sSubPr>
                            <m:e>
                              <m:r>
                                <a:rPr lang="zh-CN" altLang="en-US" sz="1600" b="1" i="1">
                                  <a:latin typeface="Cambria Math" panose="02040503050406030204" pitchFamily="18" charset="0"/>
                                </a:rPr>
                                <m:t>𝒂</m:t>
                              </m:r>
                            </m:e>
                            <m:sub>
                              <m:r>
                                <a:rPr lang="zh-CN" altLang="en-US" sz="1600" b="1" i="1">
                                  <a:latin typeface="Cambria Math" panose="02040503050406030204" pitchFamily="18" charset="0"/>
                                </a:rPr>
                                <m:t>𝒕</m:t>
                              </m:r>
                            </m:sub>
                          </m:sSub>
                          <m:r>
                            <a:rPr lang="zh-CN" altLang="en-US" sz="1600" b="1" i="0">
                              <a:latin typeface="Cambria Math" panose="02040503050406030204" pitchFamily="18" charset="0"/>
                            </a:rPr>
                            <m:t>,</m:t>
                          </m:r>
                          <m:sSub>
                            <m:sSubPr>
                              <m:ctrlPr>
                                <a:rPr lang="zh-CN" altLang="en-US" sz="1600" b="1" i="1">
                                  <a:solidFill>
                                    <a:srgbClr val="836967"/>
                                  </a:solidFill>
                                  <a:latin typeface="Cambria Math" panose="02040503050406030204" pitchFamily="18" charset="0"/>
                                </a:rPr>
                              </m:ctrlPr>
                            </m:sSubPr>
                            <m:e>
                              <m:r>
                                <a:rPr lang="zh-CN" altLang="en-US" sz="1600" b="1" i="1">
                                  <a:latin typeface="Cambria Math" panose="02040503050406030204" pitchFamily="18" charset="0"/>
                                </a:rPr>
                                <m:t>𝒓</m:t>
                              </m:r>
                            </m:e>
                            <m:sub>
                              <m:r>
                                <a:rPr lang="zh-CN" altLang="en-US" sz="1600" b="1" i="1">
                                  <a:latin typeface="Cambria Math" panose="02040503050406030204" pitchFamily="18" charset="0"/>
                                </a:rPr>
                                <m:t>𝒕</m:t>
                              </m:r>
                            </m:sub>
                          </m:sSub>
                          <m:r>
                            <a:rPr lang="zh-CN" altLang="en-US" sz="1600" b="1" i="0">
                              <a:latin typeface="Cambria Math" panose="02040503050406030204" pitchFamily="18" charset="0"/>
                            </a:rPr>
                            <m:t>,</m:t>
                          </m:r>
                          <m:sSub>
                            <m:sSubPr>
                              <m:ctrlPr>
                                <a:rPr lang="zh-CN" altLang="en-US" sz="1600" b="1" i="1">
                                  <a:solidFill>
                                    <a:srgbClr val="836967"/>
                                  </a:solidFill>
                                  <a:latin typeface="Cambria Math" panose="02040503050406030204" pitchFamily="18" charset="0"/>
                                </a:rPr>
                              </m:ctrlPr>
                            </m:sSubPr>
                            <m:e>
                              <m:r>
                                <a:rPr lang="zh-CN" altLang="en-US" sz="1600" b="1" i="1">
                                  <a:latin typeface="Cambria Math" panose="02040503050406030204" pitchFamily="18" charset="0"/>
                                </a:rPr>
                                <m:t>𝒔</m:t>
                              </m:r>
                            </m:e>
                            <m:sub>
                              <m:r>
                                <a:rPr lang="zh-CN" altLang="en-US" sz="1600" b="1" i="1">
                                  <a:latin typeface="Cambria Math" panose="02040503050406030204" pitchFamily="18" charset="0"/>
                                </a:rPr>
                                <m:t>𝒕</m:t>
                              </m:r>
                              <m:r>
                                <a:rPr lang="zh-CN" altLang="en-US" sz="1600" b="1" i="0">
                                  <a:latin typeface="Cambria Math" panose="02040503050406030204" pitchFamily="18" charset="0"/>
                                </a:rPr>
                                <m:t>+</m:t>
                              </m:r>
                              <m:r>
                                <a:rPr lang="zh-CN" altLang="en-US" sz="1600" b="1" i="0">
                                  <a:latin typeface="Cambria Math" panose="02040503050406030204" pitchFamily="18" charset="0"/>
                                </a:rPr>
                                <m:t>𝟏</m:t>
                              </m:r>
                            </m:sub>
                          </m:sSub>
                        </m:e>
                      </m:d>
                    </m:oMath>
                  </m:oMathPara>
                </a14:m>
                <a:endParaRPr lang="zh-CN" altLang="en-US" sz="1600" b="1"/>
              </a:p>
            </p:txBody>
          </p:sp>
        </mc:Choice>
        <mc:Fallback xmlns="">
          <p:sp>
            <p:nvSpPr>
              <p:cNvPr id="175" name="文本框 174">
                <a:extLst>
                  <a:ext uri="{FF2B5EF4-FFF2-40B4-BE49-F238E27FC236}">
                    <a16:creationId xmlns:a16="http://schemas.microsoft.com/office/drawing/2014/main" id="{8CA9C249-E553-1626-C2B7-D8A0328AFC2E}"/>
                  </a:ext>
                </a:extLst>
              </p:cNvPr>
              <p:cNvSpPr txBox="1">
                <a:spLocks noRot="1" noChangeAspect="1" noMove="1" noResize="1" noEditPoints="1" noAdjustHandles="1" noChangeArrowheads="1" noChangeShapeType="1" noTextEdit="1"/>
              </p:cNvSpPr>
              <p:nvPr/>
            </p:nvSpPr>
            <p:spPr>
              <a:xfrm>
                <a:off x="1901696" y="959123"/>
                <a:ext cx="1483945" cy="33855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FB259FF9-D46C-091A-B13E-9F5AF2318453}"/>
                  </a:ext>
                </a:extLst>
              </p:cNvPr>
              <p:cNvSpPr txBox="1"/>
              <p:nvPr/>
            </p:nvSpPr>
            <p:spPr>
              <a:xfrm>
                <a:off x="3207119" y="4195615"/>
                <a:ext cx="827910" cy="397353"/>
              </a:xfrm>
              <a:prstGeom prst="rect">
                <a:avLst/>
              </a:prstGeom>
              <a:noFill/>
            </p:spPr>
            <p:txBody>
              <a:bodyPr wrap="squar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zh-CN" altLang="en-US" sz="1400" b="1" i="1" smtClean="0">
                              <a:solidFill>
                                <a:srgbClr val="836967"/>
                              </a:solidFill>
                              <a:latin typeface="Cambria Math" panose="02040503050406030204" pitchFamily="18" charset="0"/>
                            </a:rPr>
                          </m:ctrlPr>
                        </m:sSubPr>
                        <m:e>
                          <m:r>
                            <a:rPr kumimoji="1" lang="zh-CN" altLang="en-US" sz="1400" b="1" i="1" smtClean="0">
                              <a:latin typeface="Cambria Math" panose="02040503050406030204" pitchFamily="18" charset="0"/>
                            </a:rPr>
                            <m:t>𝝅</m:t>
                          </m:r>
                        </m:e>
                        <m:sub>
                          <m:r>
                            <a:rPr kumimoji="1" lang="zh-CN" altLang="en-US" sz="1400" b="1" i="1" smtClean="0">
                              <a:latin typeface="Cambria Math" panose="02040503050406030204" pitchFamily="18" charset="0"/>
                            </a:rPr>
                            <m:t>𝝓</m:t>
                          </m:r>
                        </m:sub>
                      </m:sSub>
                      <m:d>
                        <m:dPr>
                          <m:ctrlPr>
                            <a:rPr kumimoji="1" lang="zh-CN" altLang="en-US" sz="1400" b="1" i="1" smtClean="0">
                              <a:solidFill>
                                <a:srgbClr val="836967"/>
                              </a:solidFill>
                              <a:latin typeface="Cambria Math" panose="02040503050406030204" pitchFamily="18" charset="0"/>
                            </a:rPr>
                          </m:ctrlPr>
                        </m:dPr>
                        <m:e>
                          <m:sSub>
                            <m:sSubPr>
                              <m:ctrlPr>
                                <a:rPr kumimoji="1" lang="zh-CN" altLang="en-US" sz="1400" b="1" i="1" smtClean="0">
                                  <a:solidFill>
                                    <a:srgbClr val="836967"/>
                                  </a:solidFill>
                                  <a:latin typeface="Cambria Math" panose="02040503050406030204" pitchFamily="18" charset="0"/>
                                </a:rPr>
                              </m:ctrlPr>
                            </m:sSubPr>
                            <m:e>
                              <m:r>
                                <a:rPr kumimoji="1" lang="zh-CN" altLang="en-US" sz="1400" b="1" i="1" smtClean="0">
                                  <a:latin typeface="Cambria Math" panose="02040503050406030204" pitchFamily="18" charset="0"/>
                                </a:rPr>
                                <m:t>𝒔</m:t>
                              </m:r>
                            </m:e>
                            <m:sub>
                              <m:r>
                                <a:rPr kumimoji="1" lang="zh-CN" altLang="en-US" sz="1400" b="1" i="1" smtClean="0">
                                  <a:latin typeface="Cambria Math" panose="02040503050406030204" pitchFamily="18" charset="0"/>
                                </a:rPr>
                                <m:t>𝒕</m:t>
                              </m:r>
                            </m:sub>
                          </m:sSub>
                        </m:e>
                      </m:d>
                    </m:oMath>
                  </m:oMathPara>
                </a14:m>
                <a:endParaRPr kumimoji="1" lang="zh-CN" altLang="en-US" sz="14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mc:Choice>
        <mc:Fallback xmlns="">
          <p:sp>
            <p:nvSpPr>
              <p:cNvPr id="176" name="文本框 175">
                <a:extLst>
                  <a:ext uri="{FF2B5EF4-FFF2-40B4-BE49-F238E27FC236}">
                    <a16:creationId xmlns:a16="http://schemas.microsoft.com/office/drawing/2014/main" id="{FB259FF9-D46C-091A-B13E-9F5AF2318453}"/>
                  </a:ext>
                </a:extLst>
              </p:cNvPr>
              <p:cNvSpPr txBox="1">
                <a:spLocks noRot="1" noChangeAspect="1" noMove="1" noResize="1" noEditPoints="1" noAdjustHandles="1" noChangeArrowheads="1" noChangeShapeType="1" noTextEdit="1"/>
              </p:cNvSpPr>
              <p:nvPr/>
            </p:nvSpPr>
            <p:spPr>
              <a:xfrm>
                <a:off x="3207119" y="4195615"/>
                <a:ext cx="827910" cy="397353"/>
              </a:xfrm>
              <a:prstGeom prst="rect">
                <a:avLst/>
              </a:prstGeom>
              <a:blipFill>
                <a:blip r:embed="rId14"/>
                <a:stretch>
                  <a:fillRect/>
                </a:stretch>
              </a:blipFill>
            </p:spPr>
            <p:txBody>
              <a:bodyPr/>
              <a:lstStyle/>
              <a:p>
                <a:r>
                  <a:rPr lang="zh-CN" altLang="en-US">
                    <a:noFill/>
                  </a:rPr>
                  <a:t> </a:t>
                </a:r>
              </a:p>
            </p:txBody>
          </p:sp>
        </mc:Fallback>
      </mc:AlternateContent>
      <p:sp>
        <p:nvSpPr>
          <p:cNvPr id="177" name="矩形: 圆角 176">
            <a:extLst>
              <a:ext uri="{FF2B5EF4-FFF2-40B4-BE49-F238E27FC236}">
                <a16:creationId xmlns:a16="http://schemas.microsoft.com/office/drawing/2014/main" id="{E44F8D32-2164-0471-81DB-FC9540107562}"/>
              </a:ext>
            </a:extLst>
          </p:cNvPr>
          <p:cNvSpPr/>
          <p:nvPr/>
        </p:nvSpPr>
        <p:spPr>
          <a:xfrm>
            <a:off x="2790144" y="5750645"/>
            <a:ext cx="1022094" cy="499079"/>
          </a:xfrm>
          <a:prstGeom prst="roundRect">
            <a:avLst/>
          </a:prstGeom>
          <a:solidFill>
            <a:srgbClr val="FFC000"/>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Random noise</a:t>
            </a:r>
            <a:endParaRPr lang="zh-CN" altLang="en-US" sz="1400" b="1">
              <a:solidFill>
                <a:schemeClr val="tx1"/>
              </a:solidFill>
              <a:latin typeface="Times New Roman" panose="02020603050405020304" pitchFamily="18" charset="0"/>
              <a:cs typeface="Times New Roman" panose="02020603050405020304" pitchFamily="18" charset="0"/>
            </a:endParaRPr>
          </a:p>
        </p:txBody>
      </p:sp>
      <p:cxnSp>
        <p:nvCxnSpPr>
          <p:cNvPr id="186" name="直接箭头连接符 185">
            <a:extLst>
              <a:ext uri="{FF2B5EF4-FFF2-40B4-BE49-F238E27FC236}">
                <a16:creationId xmlns:a16="http://schemas.microsoft.com/office/drawing/2014/main" id="{218ACE4F-1EAF-1231-6BC1-91C887F04178}"/>
              </a:ext>
            </a:extLst>
          </p:cNvPr>
          <p:cNvCxnSpPr>
            <a:cxnSpLocks/>
          </p:cNvCxnSpPr>
          <p:nvPr/>
        </p:nvCxnSpPr>
        <p:spPr>
          <a:xfrm>
            <a:off x="6148265" y="3962208"/>
            <a:ext cx="1543305" cy="909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2104F273-673A-C81C-E7A6-A93A5A6FA80C}"/>
                  </a:ext>
                </a:extLst>
              </p:cNvPr>
              <p:cNvSpPr txBox="1"/>
              <p:nvPr/>
            </p:nvSpPr>
            <p:spPr>
              <a:xfrm>
                <a:off x="6621756" y="3944111"/>
                <a:ext cx="827910" cy="397353"/>
              </a:xfrm>
              <a:prstGeom prst="rect">
                <a:avLst/>
              </a:prstGeom>
              <a:noFill/>
            </p:spPr>
            <p:txBody>
              <a:bodyPr wrap="squar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zh-CN" altLang="en-US" sz="1400" b="1" i="1" smtClean="0">
                              <a:solidFill>
                                <a:srgbClr val="836967"/>
                              </a:solidFill>
                              <a:latin typeface="Cambria Math" panose="02040503050406030204" pitchFamily="18" charset="0"/>
                            </a:rPr>
                          </m:ctrlPr>
                        </m:sSubPr>
                        <m:e>
                          <m:r>
                            <a:rPr kumimoji="1" lang="zh-CN" altLang="en-US" sz="1400" b="1" i="1" smtClean="0">
                              <a:latin typeface="Cambria Math" panose="02040503050406030204" pitchFamily="18" charset="0"/>
                            </a:rPr>
                            <m:t>𝝅</m:t>
                          </m:r>
                        </m:e>
                        <m:sub>
                          <m:r>
                            <a:rPr kumimoji="1" lang="zh-CN" altLang="en-US" sz="1400" b="1" i="1" smtClean="0">
                              <a:latin typeface="Cambria Math" panose="02040503050406030204" pitchFamily="18" charset="0"/>
                            </a:rPr>
                            <m:t>𝝓</m:t>
                          </m:r>
                        </m:sub>
                      </m:sSub>
                      <m:d>
                        <m:dPr>
                          <m:ctrlPr>
                            <a:rPr kumimoji="1" lang="zh-CN" altLang="en-US" sz="1400" b="1" i="1" smtClean="0">
                              <a:solidFill>
                                <a:srgbClr val="836967"/>
                              </a:solidFill>
                              <a:latin typeface="Cambria Math" panose="02040503050406030204" pitchFamily="18" charset="0"/>
                            </a:rPr>
                          </m:ctrlPr>
                        </m:dPr>
                        <m:e>
                          <m:sSub>
                            <m:sSubPr>
                              <m:ctrlPr>
                                <a:rPr kumimoji="1" lang="zh-CN" altLang="en-US" sz="1400" b="1" i="1" smtClean="0">
                                  <a:solidFill>
                                    <a:srgbClr val="836967"/>
                                  </a:solidFill>
                                  <a:latin typeface="Cambria Math" panose="02040503050406030204" pitchFamily="18" charset="0"/>
                                </a:rPr>
                              </m:ctrlPr>
                            </m:sSubPr>
                            <m:e>
                              <m:r>
                                <a:rPr kumimoji="1" lang="zh-CN" altLang="en-US" sz="1400" b="1" i="1" smtClean="0">
                                  <a:latin typeface="Cambria Math" panose="02040503050406030204" pitchFamily="18" charset="0"/>
                                </a:rPr>
                                <m:t>𝒔</m:t>
                              </m:r>
                            </m:e>
                            <m:sub>
                              <m:r>
                                <a:rPr kumimoji="1" lang="zh-CN" altLang="en-US" sz="1400" b="1" i="1" smtClean="0">
                                  <a:latin typeface="Cambria Math" panose="02040503050406030204" pitchFamily="18" charset="0"/>
                                </a:rPr>
                                <m:t>𝒕</m:t>
                              </m:r>
                            </m:sub>
                          </m:sSub>
                        </m:e>
                      </m:d>
                    </m:oMath>
                  </m:oMathPara>
                </a14:m>
                <a:endParaRPr kumimoji="1" lang="zh-CN" altLang="en-US" sz="14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mc:Choice>
        <mc:Fallback xmlns="">
          <p:sp>
            <p:nvSpPr>
              <p:cNvPr id="189" name="文本框 188">
                <a:extLst>
                  <a:ext uri="{FF2B5EF4-FFF2-40B4-BE49-F238E27FC236}">
                    <a16:creationId xmlns:a16="http://schemas.microsoft.com/office/drawing/2014/main" id="{2104F273-673A-C81C-E7A6-A93A5A6FA80C}"/>
                  </a:ext>
                </a:extLst>
              </p:cNvPr>
              <p:cNvSpPr txBox="1">
                <a:spLocks noRot="1" noChangeAspect="1" noMove="1" noResize="1" noEditPoints="1" noAdjustHandles="1" noChangeArrowheads="1" noChangeShapeType="1" noTextEdit="1"/>
              </p:cNvSpPr>
              <p:nvPr/>
            </p:nvSpPr>
            <p:spPr>
              <a:xfrm>
                <a:off x="6621756" y="3944111"/>
                <a:ext cx="827910" cy="397353"/>
              </a:xfrm>
              <a:prstGeom prst="rect">
                <a:avLst/>
              </a:prstGeom>
              <a:blipFill>
                <a:blip r:embed="rId15"/>
                <a:stretch>
                  <a:fillRect/>
                </a:stretch>
              </a:blipFill>
            </p:spPr>
            <p:txBody>
              <a:bodyPr/>
              <a:lstStyle/>
              <a:p>
                <a:r>
                  <a:rPr lang="zh-CN" altLang="en-US">
                    <a:noFill/>
                  </a:rPr>
                  <a:t> </a:t>
                </a:r>
              </a:p>
            </p:txBody>
          </p:sp>
        </mc:Fallback>
      </mc:AlternateContent>
      <p:cxnSp>
        <p:nvCxnSpPr>
          <p:cNvPr id="190" name="直接箭头连接符 189">
            <a:extLst>
              <a:ext uri="{FF2B5EF4-FFF2-40B4-BE49-F238E27FC236}">
                <a16:creationId xmlns:a16="http://schemas.microsoft.com/office/drawing/2014/main" id="{10C4331F-15EB-E325-EA53-866C11AE575D}"/>
              </a:ext>
            </a:extLst>
          </p:cNvPr>
          <p:cNvCxnSpPr>
            <a:cxnSpLocks/>
          </p:cNvCxnSpPr>
          <p:nvPr/>
        </p:nvCxnSpPr>
        <p:spPr>
          <a:xfrm flipH="1">
            <a:off x="6143830" y="3667674"/>
            <a:ext cx="1543305" cy="0"/>
          </a:xfrm>
          <a:prstGeom prst="straightConnector1">
            <a:avLst/>
          </a:prstGeom>
          <a:ln w="38100">
            <a:solidFill>
              <a:srgbClr val="589CD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42791831-AC0C-882E-DB05-63F23F9191FA}"/>
                  </a:ext>
                </a:extLst>
              </p:cNvPr>
              <p:cNvSpPr txBox="1"/>
              <p:nvPr/>
            </p:nvSpPr>
            <p:spPr>
              <a:xfrm>
                <a:off x="2736938" y="4733847"/>
                <a:ext cx="531237" cy="372410"/>
              </a:xfrm>
              <a:prstGeom prst="rect">
                <a:avLst/>
              </a:prstGeom>
              <a:noFill/>
            </p:spPr>
            <p:txBody>
              <a:bodyPr wrap="squar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zh-CN" altLang="en-US" sz="1400" b="1" i="1" dirty="0" smtClean="0">
                              <a:solidFill>
                                <a:srgbClr val="836967"/>
                              </a:solidFill>
                              <a:latin typeface="Cambria Math" panose="02040503050406030204" pitchFamily="18" charset="0"/>
                            </a:rPr>
                          </m:ctrlPr>
                        </m:sSubPr>
                        <m:e>
                          <m:r>
                            <a:rPr kumimoji="1" lang="zh-CN" altLang="en-US" sz="1400" b="1" i="1" dirty="0">
                              <a:latin typeface="Cambria Math" panose="02040503050406030204" pitchFamily="18" charset="0"/>
                            </a:rPr>
                            <m:t>𝒂</m:t>
                          </m:r>
                        </m:e>
                        <m:sub>
                          <m:r>
                            <a:rPr kumimoji="1" lang="zh-CN" altLang="en-US" sz="1400" b="1" i="1" dirty="0">
                              <a:latin typeface="Cambria Math" panose="02040503050406030204" pitchFamily="18" charset="0"/>
                            </a:rPr>
                            <m:t>𝒕</m:t>
                          </m:r>
                        </m:sub>
                      </m:sSub>
                    </m:oMath>
                  </m:oMathPara>
                </a14:m>
                <a:endParaRPr kumimoji="1" lang="zh-CN" altLang="en-US" sz="1400" b="1" dirty="0">
                  <a:latin typeface="Source Han Sans SC Normal" panose="020B0400000000000000" pitchFamily="34" charset="-128"/>
                  <a:ea typeface="Source Han Sans SC Normal" panose="020B0400000000000000" pitchFamily="34" charset="-128"/>
                </a:endParaRPr>
              </a:p>
            </p:txBody>
          </p:sp>
        </mc:Choice>
        <mc:Fallback xmlns="">
          <p:sp>
            <p:nvSpPr>
              <p:cNvPr id="196" name="文本框 195">
                <a:extLst>
                  <a:ext uri="{FF2B5EF4-FFF2-40B4-BE49-F238E27FC236}">
                    <a16:creationId xmlns:a16="http://schemas.microsoft.com/office/drawing/2014/main" id="{42791831-AC0C-882E-DB05-63F23F9191FA}"/>
                  </a:ext>
                </a:extLst>
              </p:cNvPr>
              <p:cNvSpPr txBox="1">
                <a:spLocks noRot="1" noChangeAspect="1" noMove="1" noResize="1" noEditPoints="1" noAdjustHandles="1" noChangeArrowheads="1" noChangeShapeType="1" noTextEdit="1"/>
              </p:cNvSpPr>
              <p:nvPr/>
            </p:nvSpPr>
            <p:spPr>
              <a:xfrm>
                <a:off x="2736938" y="4733847"/>
                <a:ext cx="531237" cy="37241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DE1DD7DB-5955-C594-29B1-312C9150A983}"/>
                  </a:ext>
                </a:extLst>
              </p:cNvPr>
              <p:cNvSpPr txBox="1"/>
              <p:nvPr/>
            </p:nvSpPr>
            <p:spPr>
              <a:xfrm>
                <a:off x="6672518" y="3287975"/>
                <a:ext cx="827910" cy="372410"/>
              </a:xfrm>
              <a:prstGeom prst="rect">
                <a:avLst/>
              </a:prstGeom>
              <a:noFill/>
            </p:spPr>
            <p:txBody>
              <a:bodyPr wrap="squar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zh-CN" altLang="en-US" sz="1400" b="1" i="1" dirty="0" smtClean="0">
                              <a:solidFill>
                                <a:srgbClr val="836967"/>
                              </a:solidFill>
                              <a:latin typeface="Cambria Math" panose="02040503050406030204" pitchFamily="18" charset="0"/>
                            </a:rPr>
                          </m:ctrlPr>
                        </m:sSubPr>
                        <m:e>
                          <m:r>
                            <a:rPr kumimoji="1" lang="zh-CN" altLang="en-US" sz="1400" b="1" i="1" dirty="0">
                              <a:latin typeface="Cambria Math" panose="02040503050406030204" pitchFamily="18" charset="0"/>
                            </a:rPr>
                            <m:t>𝑸</m:t>
                          </m:r>
                        </m:e>
                        <m:sub>
                          <m:r>
                            <a:rPr kumimoji="1" lang="zh-CN" altLang="en-US" sz="1400" b="1" i="1" dirty="0">
                              <a:latin typeface="Cambria Math" panose="02040503050406030204" pitchFamily="18" charset="0"/>
                            </a:rPr>
                            <m:t>𝜽</m:t>
                          </m:r>
                        </m:sub>
                      </m:sSub>
                      <m:d>
                        <m:dPr>
                          <m:ctrlPr>
                            <a:rPr kumimoji="1" lang="zh-CN" altLang="en-US" sz="1400" b="1" i="1" dirty="0">
                              <a:solidFill>
                                <a:srgbClr val="836967"/>
                              </a:solidFill>
                              <a:latin typeface="Cambria Math" panose="02040503050406030204" pitchFamily="18" charset="0"/>
                            </a:rPr>
                          </m:ctrlPr>
                        </m:dPr>
                        <m:e>
                          <m:sSub>
                            <m:sSubPr>
                              <m:ctrlPr>
                                <a:rPr kumimoji="1" lang="zh-CN" altLang="en-US" sz="1400" b="1" i="1" dirty="0">
                                  <a:solidFill>
                                    <a:srgbClr val="836967"/>
                                  </a:solidFill>
                                  <a:latin typeface="Cambria Math" panose="02040503050406030204" pitchFamily="18" charset="0"/>
                                </a:rPr>
                              </m:ctrlPr>
                            </m:sSubPr>
                            <m:e>
                              <m:r>
                                <a:rPr kumimoji="1" lang="zh-CN" altLang="en-US" sz="1400" b="1" i="1" dirty="0">
                                  <a:latin typeface="Cambria Math" panose="02040503050406030204" pitchFamily="18" charset="0"/>
                                </a:rPr>
                                <m:t>𝒔</m:t>
                              </m:r>
                            </m:e>
                            <m:sub>
                              <m:r>
                                <a:rPr kumimoji="1" lang="zh-CN" altLang="en-US" sz="1400" b="1" i="1" dirty="0">
                                  <a:latin typeface="Cambria Math" panose="02040503050406030204" pitchFamily="18" charset="0"/>
                                </a:rPr>
                                <m:t>𝒕</m:t>
                              </m:r>
                            </m:sub>
                          </m:sSub>
                          <m:r>
                            <a:rPr kumimoji="1" lang="zh-CN" altLang="en-US" sz="1400" b="1" i="0" dirty="0">
                              <a:latin typeface="Cambria Math" panose="02040503050406030204" pitchFamily="18" charset="0"/>
                            </a:rPr>
                            <m:t>,</m:t>
                          </m:r>
                          <m:sSub>
                            <m:sSubPr>
                              <m:ctrlPr>
                                <a:rPr kumimoji="1" lang="zh-CN" altLang="en-US" sz="1400" b="1" i="1" dirty="0">
                                  <a:solidFill>
                                    <a:srgbClr val="836967"/>
                                  </a:solidFill>
                                  <a:latin typeface="Cambria Math" panose="02040503050406030204" pitchFamily="18" charset="0"/>
                                </a:rPr>
                              </m:ctrlPr>
                            </m:sSubPr>
                            <m:e>
                              <m:r>
                                <a:rPr kumimoji="1" lang="zh-CN" altLang="en-US" sz="1400" b="1" i="1" dirty="0">
                                  <a:latin typeface="Cambria Math" panose="02040503050406030204" pitchFamily="18" charset="0"/>
                                </a:rPr>
                                <m:t>𝒂</m:t>
                              </m:r>
                            </m:e>
                            <m:sub>
                              <m:r>
                                <a:rPr kumimoji="1" lang="zh-CN" altLang="en-US" sz="1400" b="1" i="1" dirty="0">
                                  <a:latin typeface="Cambria Math" panose="02040503050406030204" pitchFamily="18" charset="0"/>
                                </a:rPr>
                                <m:t>𝒕</m:t>
                              </m:r>
                            </m:sub>
                          </m:sSub>
                        </m:e>
                      </m:d>
                    </m:oMath>
                  </m:oMathPara>
                </a14:m>
                <a:endParaRPr kumimoji="1" lang="zh-CN" altLang="en-US" sz="14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mc:Choice>
        <mc:Fallback xmlns="">
          <p:sp>
            <p:nvSpPr>
              <p:cNvPr id="197" name="文本框 196">
                <a:extLst>
                  <a:ext uri="{FF2B5EF4-FFF2-40B4-BE49-F238E27FC236}">
                    <a16:creationId xmlns:a16="http://schemas.microsoft.com/office/drawing/2014/main" id="{DE1DD7DB-5955-C594-29B1-312C9150A983}"/>
                  </a:ext>
                </a:extLst>
              </p:cNvPr>
              <p:cNvSpPr txBox="1">
                <a:spLocks noRot="1" noChangeAspect="1" noMove="1" noResize="1" noEditPoints="1" noAdjustHandles="1" noChangeArrowheads="1" noChangeShapeType="1" noTextEdit="1"/>
              </p:cNvSpPr>
              <p:nvPr/>
            </p:nvSpPr>
            <p:spPr>
              <a:xfrm>
                <a:off x="6672518" y="3287975"/>
                <a:ext cx="827910" cy="372410"/>
              </a:xfrm>
              <a:prstGeom prst="rect">
                <a:avLst/>
              </a:prstGeom>
              <a:blipFill>
                <a:blip r:embed="rId17"/>
                <a:stretch>
                  <a:fillRect l="-8148"/>
                </a:stretch>
              </a:blipFill>
            </p:spPr>
            <p:txBody>
              <a:bodyPr/>
              <a:lstStyle/>
              <a:p>
                <a:r>
                  <a:rPr lang="zh-CN" altLang="en-US">
                    <a:noFill/>
                  </a:rPr>
                  <a:t> </a:t>
                </a:r>
              </a:p>
            </p:txBody>
          </p:sp>
        </mc:Fallback>
      </mc:AlternateContent>
      <p:cxnSp>
        <p:nvCxnSpPr>
          <p:cNvPr id="201" name="直接箭头连接符 200">
            <a:extLst>
              <a:ext uri="{FF2B5EF4-FFF2-40B4-BE49-F238E27FC236}">
                <a16:creationId xmlns:a16="http://schemas.microsoft.com/office/drawing/2014/main" id="{6D244646-64F7-DD3B-03D4-B59EF33C4704}"/>
              </a:ext>
            </a:extLst>
          </p:cNvPr>
          <p:cNvCxnSpPr>
            <a:cxnSpLocks/>
          </p:cNvCxnSpPr>
          <p:nvPr/>
        </p:nvCxnSpPr>
        <p:spPr>
          <a:xfrm>
            <a:off x="5198211" y="2485249"/>
            <a:ext cx="0" cy="91452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FDA2ACD1-F5FA-3D9E-D54E-42FA908C8AAA}"/>
                  </a:ext>
                </a:extLst>
              </p:cNvPr>
              <p:cNvSpPr txBox="1"/>
              <p:nvPr/>
            </p:nvSpPr>
            <p:spPr>
              <a:xfrm>
                <a:off x="5065834" y="2732269"/>
                <a:ext cx="1149246" cy="344518"/>
              </a:xfrm>
              <a:prstGeom prst="rect">
                <a:avLst/>
              </a:prstGeom>
              <a:noFill/>
            </p:spPr>
            <p:txBody>
              <a:bodyPr wrap="square" rtlCol="0">
                <a:spAutoFit/>
              </a:bodyPr>
              <a:lstStyle/>
              <a:p>
                <a:pPr algn="ctr">
                  <a:lnSpc>
                    <a:spcPct val="130000"/>
                  </a:lnSpc>
                </a:pPr>
                <a:r>
                  <a:rPr kumimoji="1" lang="en-US" altLang="zh-CN" sz="1400" b="1">
                    <a:latin typeface="Times New Roman" panose="02020603050405020304" pitchFamily="18" charset="0"/>
                    <a:ea typeface="Source Han Sans SC Normal" panose="020B0400000000000000" pitchFamily="34" charset="-128"/>
                    <a:cs typeface="Times New Roman" panose="02020603050405020304" pitchFamily="18" charset="0"/>
                  </a:rPr>
                  <a:t>Update </a:t>
                </a:r>
                <a14:m>
                  <m:oMath xmlns:m="http://schemas.openxmlformats.org/officeDocument/2006/math">
                    <m:r>
                      <a:rPr kumimoji="1" lang="zh-CN" altLang="en-US" sz="1400" b="1" i="1" dirty="0" smtClean="0">
                        <a:latin typeface="Cambria Math" panose="02040503050406030204" pitchFamily="18" charset="0"/>
                      </a:rPr>
                      <m:t>𝝓</m:t>
                    </m:r>
                  </m:oMath>
                </a14:m>
                <a:endParaRPr kumimoji="1" lang="zh-CN" altLang="en-US" sz="1400" b="1" i="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mc:Choice>
        <mc:Fallback xmlns="">
          <p:sp>
            <p:nvSpPr>
              <p:cNvPr id="202" name="文本框 201">
                <a:extLst>
                  <a:ext uri="{FF2B5EF4-FFF2-40B4-BE49-F238E27FC236}">
                    <a16:creationId xmlns:a16="http://schemas.microsoft.com/office/drawing/2014/main" id="{FDA2ACD1-F5FA-3D9E-D54E-42FA908C8AAA}"/>
                  </a:ext>
                </a:extLst>
              </p:cNvPr>
              <p:cNvSpPr txBox="1">
                <a:spLocks noRot="1" noChangeAspect="1" noMove="1" noResize="1" noEditPoints="1" noAdjustHandles="1" noChangeArrowheads="1" noChangeShapeType="1" noTextEdit="1"/>
              </p:cNvSpPr>
              <p:nvPr/>
            </p:nvSpPr>
            <p:spPr>
              <a:xfrm>
                <a:off x="5065834" y="2732269"/>
                <a:ext cx="1149246" cy="344518"/>
              </a:xfrm>
              <a:prstGeom prst="rect">
                <a:avLst/>
              </a:prstGeom>
              <a:blipFill>
                <a:blip r:embed="rId18"/>
                <a:stretch>
                  <a:fillRect b="-175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9F48E25E-1D8B-86E0-075E-C3E3FB2CCC46}"/>
                  </a:ext>
                </a:extLst>
              </p:cNvPr>
              <p:cNvSpPr txBox="1"/>
              <p:nvPr/>
            </p:nvSpPr>
            <p:spPr>
              <a:xfrm>
                <a:off x="9427734" y="2412339"/>
                <a:ext cx="1149246" cy="344518"/>
              </a:xfrm>
              <a:prstGeom prst="rect">
                <a:avLst/>
              </a:prstGeom>
              <a:noFill/>
            </p:spPr>
            <p:txBody>
              <a:bodyPr wrap="square" rtlCol="0">
                <a:spAutoFit/>
              </a:bodyPr>
              <a:lstStyle/>
              <a:p>
                <a:pPr algn="ctr">
                  <a:lnSpc>
                    <a:spcPct val="130000"/>
                  </a:lnSpc>
                </a:pPr>
                <a:r>
                  <a:rPr kumimoji="1" lang="en-US" altLang="zh-CN" sz="1400" b="1">
                    <a:latin typeface="Times New Roman" panose="02020603050405020304" pitchFamily="18" charset="0"/>
                    <a:ea typeface="Source Han Sans SC Normal" panose="020B0400000000000000" pitchFamily="34" charset="-128"/>
                    <a:cs typeface="Times New Roman" panose="02020603050405020304" pitchFamily="18" charset="0"/>
                  </a:rPr>
                  <a:t>Update </a:t>
                </a:r>
                <a14:m>
                  <m:oMath xmlns:m="http://schemas.openxmlformats.org/officeDocument/2006/math">
                    <m:r>
                      <a:rPr kumimoji="1" lang="zh-CN" altLang="en-US" sz="1400" b="1" i="1" dirty="0" smtClean="0">
                        <a:latin typeface="Cambria Math" panose="02040503050406030204" pitchFamily="18" charset="0"/>
                      </a:rPr>
                      <m:t>𝜽</m:t>
                    </m:r>
                  </m:oMath>
                </a14:m>
                <a:endParaRPr kumimoji="1" lang="zh-CN" altLang="en-US" sz="1400" b="1" i="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mc:Choice>
        <mc:Fallback xmlns="">
          <p:sp>
            <p:nvSpPr>
              <p:cNvPr id="203" name="文本框 202">
                <a:extLst>
                  <a:ext uri="{FF2B5EF4-FFF2-40B4-BE49-F238E27FC236}">
                    <a16:creationId xmlns:a16="http://schemas.microsoft.com/office/drawing/2014/main" id="{9F48E25E-1D8B-86E0-075E-C3E3FB2CCC46}"/>
                  </a:ext>
                </a:extLst>
              </p:cNvPr>
              <p:cNvSpPr txBox="1">
                <a:spLocks noRot="1" noChangeAspect="1" noMove="1" noResize="1" noEditPoints="1" noAdjustHandles="1" noChangeArrowheads="1" noChangeShapeType="1" noTextEdit="1"/>
              </p:cNvSpPr>
              <p:nvPr/>
            </p:nvSpPr>
            <p:spPr>
              <a:xfrm>
                <a:off x="9427734" y="2412339"/>
                <a:ext cx="1149246" cy="344518"/>
              </a:xfrm>
              <a:prstGeom prst="rect">
                <a:avLst/>
              </a:prstGeom>
              <a:blipFill>
                <a:blip r:embed="rId19"/>
                <a:stretch>
                  <a:fillRect b="-17857"/>
                </a:stretch>
              </a:blipFill>
            </p:spPr>
            <p:txBody>
              <a:bodyPr/>
              <a:lstStyle/>
              <a:p>
                <a:r>
                  <a:rPr lang="zh-CN" altLang="en-US">
                    <a:noFill/>
                  </a:rPr>
                  <a:t> </a:t>
                </a:r>
              </a:p>
            </p:txBody>
          </p:sp>
        </mc:Fallback>
      </mc:AlternateContent>
      <p:cxnSp>
        <p:nvCxnSpPr>
          <p:cNvPr id="204" name="直接箭头连接符 203">
            <a:extLst>
              <a:ext uri="{FF2B5EF4-FFF2-40B4-BE49-F238E27FC236}">
                <a16:creationId xmlns:a16="http://schemas.microsoft.com/office/drawing/2014/main" id="{C46DCD84-3202-2100-20B3-3D759BE27A76}"/>
              </a:ext>
            </a:extLst>
          </p:cNvPr>
          <p:cNvCxnSpPr>
            <a:cxnSpLocks/>
          </p:cNvCxnSpPr>
          <p:nvPr/>
        </p:nvCxnSpPr>
        <p:spPr>
          <a:xfrm>
            <a:off x="9555119" y="2386486"/>
            <a:ext cx="1" cy="476961"/>
          </a:xfrm>
          <a:prstGeom prst="straightConnector1">
            <a:avLst/>
          </a:prstGeom>
          <a:ln w="28575">
            <a:solidFill>
              <a:srgbClr val="589CD5"/>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a:extLst>
              <a:ext uri="{FF2B5EF4-FFF2-40B4-BE49-F238E27FC236}">
                <a16:creationId xmlns:a16="http://schemas.microsoft.com/office/drawing/2014/main" id="{D7A28B62-3230-850C-1613-67067F0334C3}"/>
              </a:ext>
            </a:extLst>
          </p:cNvPr>
          <p:cNvCxnSpPr>
            <a:cxnSpLocks/>
          </p:cNvCxnSpPr>
          <p:nvPr/>
        </p:nvCxnSpPr>
        <p:spPr>
          <a:xfrm>
            <a:off x="6139679" y="5480618"/>
            <a:ext cx="1551891"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9" name="文本框 208">
            <a:extLst>
              <a:ext uri="{FF2B5EF4-FFF2-40B4-BE49-F238E27FC236}">
                <a16:creationId xmlns:a16="http://schemas.microsoft.com/office/drawing/2014/main" id="{DC3A91F0-63B1-8C4B-6477-67BB2B45B547}"/>
              </a:ext>
            </a:extLst>
          </p:cNvPr>
          <p:cNvSpPr txBox="1"/>
          <p:nvPr/>
        </p:nvSpPr>
        <p:spPr>
          <a:xfrm>
            <a:off x="6498329" y="4955881"/>
            <a:ext cx="1427609" cy="523220"/>
          </a:xfrm>
          <a:prstGeom prst="rect">
            <a:avLst/>
          </a:prstGeom>
          <a:noFill/>
        </p:spPr>
        <p:txBody>
          <a:bodyPr wrap="square">
            <a:spAutoFit/>
          </a:bodyPr>
          <a:lstStyle/>
          <a:p>
            <a:r>
              <a:rPr lang="en-US" altLang="zh-CN" sz="1400" b="1" i="0">
                <a:solidFill>
                  <a:srgbClr val="24292F"/>
                </a:solidFill>
                <a:effectLst/>
                <a:latin typeface="Times New Roman" panose="02020603050405020304" pitchFamily="18" charset="0"/>
                <a:cs typeface="Times New Roman" panose="02020603050405020304" pitchFamily="18" charset="0"/>
              </a:rPr>
              <a:t>Target policy </a:t>
            </a:r>
            <a:r>
              <a:rPr lang="en-US" altLang="zh-CN" sz="1400" b="1">
                <a:solidFill>
                  <a:srgbClr val="24292F"/>
                </a:solidFill>
                <a:latin typeface="Times New Roman" panose="02020603050405020304" pitchFamily="18" charset="0"/>
                <a:cs typeface="Times New Roman" panose="02020603050405020304" pitchFamily="18" charset="0"/>
              </a:rPr>
              <a:t>s</a:t>
            </a:r>
            <a:r>
              <a:rPr lang="en-US" altLang="zh-CN" sz="1400" b="1" i="0">
                <a:solidFill>
                  <a:srgbClr val="24292F"/>
                </a:solidFill>
                <a:effectLst/>
                <a:latin typeface="Times New Roman" panose="02020603050405020304" pitchFamily="18" charset="0"/>
                <a:cs typeface="Times New Roman" panose="02020603050405020304" pitchFamily="18" charset="0"/>
              </a:rPr>
              <a:t>moothing</a:t>
            </a:r>
            <a:endParaRPr lang="zh-CN" altLang="en-US" sz="1400" b="1">
              <a:latin typeface="Times New Roman" panose="02020603050405020304" pitchFamily="18" charset="0"/>
              <a:cs typeface="Times New Roman" panose="02020603050405020304" pitchFamily="18" charset="0"/>
            </a:endParaRPr>
          </a:p>
        </p:txBody>
      </p:sp>
      <p:sp>
        <p:nvSpPr>
          <p:cNvPr id="210" name="文本框 209">
            <a:extLst>
              <a:ext uri="{FF2B5EF4-FFF2-40B4-BE49-F238E27FC236}">
                <a16:creationId xmlns:a16="http://schemas.microsoft.com/office/drawing/2014/main" id="{9D69AA36-B539-7DE4-6E22-2E89ED91CF53}"/>
              </a:ext>
            </a:extLst>
          </p:cNvPr>
          <p:cNvSpPr txBox="1"/>
          <p:nvPr/>
        </p:nvSpPr>
        <p:spPr>
          <a:xfrm>
            <a:off x="5160796" y="941102"/>
            <a:ext cx="1149246" cy="344518"/>
          </a:xfrm>
          <a:prstGeom prst="rect">
            <a:avLst/>
          </a:prstGeom>
          <a:noFill/>
        </p:spPr>
        <p:txBody>
          <a:bodyPr wrap="square" rtlCol="0">
            <a:spAutoFit/>
          </a:bodyPr>
          <a:lstStyle/>
          <a:p>
            <a:pPr algn="ctr">
              <a:lnSpc>
                <a:spcPct val="130000"/>
              </a:lnSpc>
            </a:pPr>
            <a:r>
              <a:rPr kumimoji="1" lang="en-US" altLang="zh-CN" sz="1400" b="1">
                <a:latin typeface="Times New Roman" panose="02020603050405020304" pitchFamily="18" charset="0"/>
                <a:ea typeface="Source Han Sans SC Normal" panose="020B0400000000000000" pitchFamily="34" charset="-128"/>
                <a:cs typeface="Times New Roman" panose="02020603050405020304" pitchFamily="18" charset="0"/>
              </a:rPr>
              <a:t>Update</a:t>
            </a:r>
            <a:endParaRPr kumimoji="1" lang="zh-CN" altLang="en-US" sz="1400" b="1" i="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211" name="文本框 210">
            <a:extLst>
              <a:ext uri="{FF2B5EF4-FFF2-40B4-BE49-F238E27FC236}">
                <a16:creationId xmlns:a16="http://schemas.microsoft.com/office/drawing/2014/main" id="{C09F7548-3360-307A-3920-7D266ACA632F}"/>
              </a:ext>
            </a:extLst>
          </p:cNvPr>
          <p:cNvSpPr txBox="1"/>
          <p:nvPr/>
        </p:nvSpPr>
        <p:spPr>
          <a:xfrm>
            <a:off x="9416659" y="927344"/>
            <a:ext cx="1149246" cy="344518"/>
          </a:xfrm>
          <a:prstGeom prst="rect">
            <a:avLst/>
          </a:prstGeom>
          <a:noFill/>
        </p:spPr>
        <p:txBody>
          <a:bodyPr wrap="square" rtlCol="0">
            <a:spAutoFit/>
          </a:bodyPr>
          <a:lstStyle/>
          <a:p>
            <a:pPr algn="ctr">
              <a:lnSpc>
                <a:spcPct val="130000"/>
              </a:lnSpc>
            </a:pPr>
            <a:r>
              <a:rPr kumimoji="1" lang="en-US" altLang="zh-CN" sz="1400" b="1">
                <a:latin typeface="Times New Roman" panose="02020603050405020304" pitchFamily="18" charset="0"/>
                <a:ea typeface="Source Han Sans SC Normal" panose="020B0400000000000000" pitchFamily="34" charset="-128"/>
                <a:cs typeface="Times New Roman" panose="02020603050405020304" pitchFamily="18" charset="0"/>
              </a:rPr>
              <a:t>Update</a:t>
            </a:r>
            <a:endParaRPr kumimoji="1" lang="zh-CN" altLang="en-US" sz="1400" b="1" i="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4203510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alphaModFix amt="3000"/>
          </a:blip>
          <a:srcRect l="31594" r="24278" b="51573"/>
          <a:stretch>
            <a:fillRect/>
          </a:stretch>
        </p:blipFill>
        <p:spPr>
          <a:xfrm>
            <a:off x="0" y="830209"/>
            <a:ext cx="6230698" cy="6027791"/>
          </a:xfrm>
          <a:prstGeom prst="rect">
            <a:avLst/>
          </a:prstGeom>
        </p:spPr>
      </p:pic>
      <p:grpSp>
        <p:nvGrpSpPr>
          <p:cNvPr id="2" name="组合 1"/>
          <p:cNvGrpSpPr/>
          <p:nvPr/>
        </p:nvGrpSpPr>
        <p:grpSpPr>
          <a:xfrm>
            <a:off x="569328" y="0"/>
            <a:ext cx="11622672" cy="6858000"/>
            <a:chOff x="569328" y="0"/>
            <a:chExt cx="11622672" cy="6858000"/>
          </a:xfrm>
        </p:grpSpPr>
        <p:sp>
          <p:nvSpPr>
            <p:cNvPr id="15" name="圆角矩形 14"/>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6" name="图片 15"/>
            <p:cNvPicPr>
              <a:picLocks noChangeAspect="1"/>
            </p:cNvPicPr>
            <p:nvPr/>
          </p:nvPicPr>
          <p:blipFill>
            <a:blip r:embed="rId4"/>
            <a:stretch>
              <a:fillRect/>
            </a:stretch>
          </p:blipFill>
          <p:spPr>
            <a:xfrm>
              <a:off x="7658100" y="0"/>
              <a:ext cx="4533900" cy="6858000"/>
            </a:xfrm>
            <a:prstGeom prst="rect">
              <a:avLst/>
            </a:prstGeom>
          </p:spPr>
        </p:pic>
        <p:grpSp>
          <p:nvGrpSpPr>
            <p:cNvPr id="32" name="组合 31"/>
            <p:cNvGrpSpPr/>
            <p:nvPr/>
          </p:nvGrpSpPr>
          <p:grpSpPr>
            <a:xfrm>
              <a:off x="6840499" y="0"/>
              <a:ext cx="1709136" cy="6858000"/>
              <a:chOff x="6840499" y="0"/>
              <a:chExt cx="1709136" cy="6858000"/>
            </a:xfrm>
          </p:grpSpPr>
          <p:sp>
            <p:nvSpPr>
              <p:cNvPr id="28" name="平行四边形 27"/>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0" name="平行四边形 29"/>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1" name="平行四边形 30"/>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grpSp>
        <p:nvGrpSpPr>
          <p:cNvPr id="21" name="组合 20"/>
          <p:cNvGrpSpPr/>
          <p:nvPr/>
        </p:nvGrpSpPr>
        <p:grpSpPr>
          <a:xfrm>
            <a:off x="1245705" y="2399251"/>
            <a:ext cx="3595856" cy="4524316"/>
            <a:chOff x="1654599" y="2374005"/>
            <a:chExt cx="3595856" cy="4524316"/>
          </a:xfrm>
        </p:grpSpPr>
        <p:sp>
          <p:nvSpPr>
            <p:cNvPr id="22" name="文本框 21"/>
            <p:cNvSpPr txBox="1"/>
            <p:nvPr/>
          </p:nvSpPr>
          <p:spPr>
            <a:xfrm>
              <a:off x="1654599" y="2374005"/>
              <a:ext cx="247381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300" normalizeH="0" baseline="0" noProof="0">
                  <a:ln>
                    <a:noFill/>
                  </a:ln>
                  <a:gradFill>
                    <a:gsLst>
                      <a:gs pos="0">
                        <a:prstClr val="black">
                          <a:lumMod val="95000"/>
                          <a:lumOff val="5000"/>
                        </a:prstClr>
                      </a:gs>
                      <a:gs pos="100000">
                        <a:prstClr val="black">
                          <a:lumMod val="50000"/>
                          <a:lumOff val="50000"/>
                        </a:prstClr>
                      </a:gs>
                    </a:gsLst>
                    <a:lin ang="5400000" scaled="0"/>
                  </a:gradFill>
                  <a:effectLst/>
                  <a:uLnTx/>
                  <a:uFillTx/>
                  <a:latin typeface="Times New Roman" panose="02020603050405020304" pitchFamily="18" charset="0"/>
                  <a:ea typeface="微软雅黑" panose="020B0503020204020204" pitchFamily="34" charset="-122"/>
                  <a:cs typeface="Times New Roman" panose="02020603050405020304" pitchFamily="18" charset="0"/>
                </a:rPr>
                <a:t>PART 4</a:t>
              </a:r>
              <a:endParaRPr kumimoji="1" lang="zh-CN" altLang="en-US" sz="4800" b="1" i="0" u="none" strike="noStrike" kern="1200" cap="none" spc="300" normalizeH="0" baseline="0" noProof="0" dirty="0">
                <a:ln>
                  <a:noFill/>
                </a:ln>
                <a:gradFill>
                  <a:gsLst>
                    <a:gs pos="0">
                      <a:prstClr val="black">
                        <a:lumMod val="95000"/>
                        <a:lumOff val="5000"/>
                      </a:prstClr>
                    </a:gs>
                    <a:gs pos="100000">
                      <a:prstClr val="black">
                        <a:lumMod val="50000"/>
                        <a:lumOff val="50000"/>
                      </a:prstClr>
                    </a:gs>
                  </a:gsLst>
                  <a:lin ang="5400000" scaled="0"/>
                </a:gra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1654599" y="3205002"/>
              <a:ext cx="3595856" cy="3693319"/>
            </a:xfrm>
            <a:prstGeom prst="rect">
              <a:avLst/>
            </a:prstGeom>
            <a:noFill/>
          </p:spPr>
          <p:txBody>
            <a:bodyPr wrap="none" rtlCol="0">
              <a:spAutoFit/>
            </a:bodyPr>
            <a:lstStyle/>
            <a:p>
              <a:r>
                <a:rPr kumimoji="1" lang="en-US" altLang="zh-CN"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Performance </a:t>
              </a:r>
            </a:p>
            <a:p>
              <a:r>
                <a:rPr kumimoji="1" lang="en-US" altLang="zh-CN"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Evaluation</a:t>
              </a:r>
              <a:endParaRPr kumimoji="1" lang="zh-CN" altLang="en-US"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endParaRPr>
            </a:p>
            <a:p>
              <a:endParaRPr kumimoji="1" lang="zh-CN" altLang="en-US"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3600" b="1" i="0" u="none" strike="noStrike" kern="1200" cap="none" spc="300" normalizeH="0" baseline="0" noProof="0">
                <a:ln>
                  <a:noFill/>
                </a:ln>
                <a:gradFill>
                  <a:gsLst>
                    <a:gs pos="0">
                      <a:srgbClr val="C00000"/>
                    </a:gs>
                    <a:gs pos="100000">
                      <a:srgbClr val="F87768"/>
                    </a:gs>
                  </a:gsLst>
                  <a:lin ang="5400000" scaled="0"/>
                </a:gra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3600" b="1" i="0" u="none" strike="noStrike" kern="1200" cap="none" spc="300" normalizeH="0" baseline="0" noProof="0">
                <a:ln>
                  <a:noFill/>
                </a:ln>
                <a:gradFill>
                  <a:gsLst>
                    <a:gs pos="0">
                      <a:srgbClr val="C00000"/>
                    </a:gs>
                    <a:gs pos="100000">
                      <a:srgbClr val="F87768"/>
                    </a:gs>
                  </a:gsLst>
                  <a:lin ang="5400000" scaled="0"/>
                </a:gra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5400" b="1" i="0" u="none" strike="noStrike" kern="1200" cap="none" spc="300" normalizeH="0" baseline="0" noProof="0" dirty="0">
                <a:ln>
                  <a:noFill/>
                </a:ln>
                <a:gradFill>
                  <a:gsLst>
                    <a:gs pos="0">
                      <a:srgbClr val="C00000"/>
                    </a:gs>
                    <a:gs pos="100000">
                      <a:srgbClr val="F87768"/>
                    </a:gs>
                  </a:gsLst>
                  <a:lin ang="5400000" scaled="0"/>
                </a:gra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4" name="流程图: 延期 13"/>
          <p:cNvSpPr/>
          <p:nvPr/>
        </p:nvSpPr>
        <p:spPr>
          <a:xfrm flipH="1">
            <a:off x="11760449" y="6032324"/>
            <a:ext cx="431549" cy="404665"/>
          </a:xfrm>
          <a:prstGeom prst="flowChartDelay">
            <a:avLst/>
          </a:prstGeom>
          <a:gradFill flip="none" rotWithShape="1">
            <a:gsLst>
              <a:gs pos="0">
                <a:srgbClr val="D21D1C">
                  <a:shade val="30000"/>
                  <a:satMod val="115000"/>
                </a:srgbClr>
              </a:gs>
              <a:gs pos="36000">
                <a:srgbClr val="D21D1C">
                  <a:shade val="67500"/>
                  <a:satMod val="115000"/>
                </a:srgbClr>
              </a:gs>
              <a:gs pos="100000">
                <a:srgbClr val="D21D1C">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2</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87491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6453336"/>
            <a:ext cx="11901234" cy="482600"/>
            <a:chOff x="133400" y="6453336"/>
            <a:chExt cx="11901234" cy="482600"/>
          </a:xfrm>
        </p:grpSpPr>
        <p:pic>
          <p:nvPicPr>
            <p:cNvPr id="30" name="图片 29"/>
            <p:cNvPicPr>
              <a:picLocks noChangeAspect="1"/>
            </p:cNvPicPr>
            <p:nvPr/>
          </p:nvPicPr>
          <p:blipFill>
            <a:blip r:embed="rId3"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4"/>
            <a:stretch>
              <a:fillRect/>
            </a:stretch>
          </p:blipFill>
          <p:spPr>
            <a:xfrm>
              <a:off x="133400" y="6453336"/>
              <a:ext cx="2362200" cy="482600"/>
            </a:xfrm>
            <a:prstGeom prst="rect">
              <a:avLst/>
            </a:prstGeom>
          </p:spPr>
        </p:pic>
      </p:grpSp>
      <p:sp>
        <p:nvSpPr>
          <p:cNvPr id="26" name="文本框 25"/>
          <p:cNvSpPr txBox="1"/>
          <p:nvPr/>
        </p:nvSpPr>
        <p:spPr>
          <a:xfrm>
            <a:off x="175107" y="116852"/>
            <a:ext cx="612668" cy="461665"/>
          </a:xfrm>
          <a:prstGeom prst="rect">
            <a:avLst/>
          </a:prstGeom>
          <a:noFill/>
        </p:spPr>
        <p:txBody>
          <a:bodyPr wrap="none" rtlCol="0">
            <a:spAutoFit/>
          </a:bodyPr>
          <a:lstStyle/>
          <a:p>
            <a:pPr algn="l"/>
            <a:r>
              <a:rPr kumimoji="1" lang="en-US" altLang="zh-CN" sz="24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AF02990-8E96-4329-A0A8-FD76E519DDF5}"/>
              </a:ext>
            </a:extLst>
          </p:cNvPr>
          <p:cNvSpPr txBox="1"/>
          <p:nvPr/>
        </p:nvSpPr>
        <p:spPr>
          <a:xfrm>
            <a:off x="48413" y="923406"/>
            <a:ext cx="11110588" cy="526363"/>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p"/>
            </a:pPr>
            <a:r>
              <a:rPr lang="en-US" altLang="zh-CN" sz="2400" b="1" i="0">
                <a:solidFill>
                  <a:schemeClr val="accent1">
                    <a:lumMod val="75000"/>
                  </a:schemeClr>
                </a:solidFill>
                <a:effectLst/>
                <a:latin typeface="Times New Roman" panose="02020603050405020304" pitchFamily="18" charset="0"/>
                <a:cs typeface="Times New Roman" panose="02020603050405020304" pitchFamily="18" charset="0"/>
              </a:rPr>
              <a:t>The local computing capacity of each user is set to 200MHz</a:t>
            </a:r>
            <a:endParaRPr kumimoji="1" lang="zh-CN" altLang="en-US" sz="2400" b="1"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F7D3EC5E-31D5-3687-2764-FC8A803E12BB}"/>
              </a:ext>
            </a:extLst>
          </p:cNvPr>
          <p:cNvPicPr>
            <a:picLocks noChangeAspect="1"/>
          </p:cNvPicPr>
          <p:nvPr/>
        </p:nvPicPr>
        <p:blipFill>
          <a:blip r:embed="rId5"/>
          <a:stretch>
            <a:fillRect/>
          </a:stretch>
        </p:blipFill>
        <p:spPr>
          <a:xfrm>
            <a:off x="412236" y="2126713"/>
            <a:ext cx="5314796" cy="3605113"/>
          </a:xfrm>
          <a:prstGeom prst="rect">
            <a:avLst/>
          </a:prstGeom>
        </p:spPr>
      </p:pic>
      <p:pic>
        <p:nvPicPr>
          <p:cNvPr id="3" name="图片 2">
            <a:extLst>
              <a:ext uri="{FF2B5EF4-FFF2-40B4-BE49-F238E27FC236}">
                <a16:creationId xmlns:a16="http://schemas.microsoft.com/office/drawing/2014/main" id="{B53E9A03-85AE-7CA0-A487-4C5E2D4F48FF}"/>
              </a:ext>
            </a:extLst>
          </p:cNvPr>
          <p:cNvPicPr>
            <a:picLocks noChangeAspect="1"/>
          </p:cNvPicPr>
          <p:nvPr/>
        </p:nvPicPr>
        <p:blipFill>
          <a:blip r:embed="rId6"/>
          <a:stretch>
            <a:fillRect/>
          </a:stretch>
        </p:blipFill>
        <p:spPr>
          <a:xfrm>
            <a:off x="6464970" y="2126713"/>
            <a:ext cx="4801018" cy="3611655"/>
          </a:xfrm>
          <a:prstGeom prst="rect">
            <a:avLst/>
          </a:prstGeom>
        </p:spPr>
      </p:pic>
      <p:sp>
        <p:nvSpPr>
          <p:cNvPr id="8" name="文本框 7">
            <a:extLst>
              <a:ext uri="{FF2B5EF4-FFF2-40B4-BE49-F238E27FC236}">
                <a16:creationId xmlns:a16="http://schemas.microsoft.com/office/drawing/2014/main" id="{6BDA7551-4083-3678-5AD6-CE5DE35237DE}"/>
              </a:ext>
            </a:extLst>
          </p:cNvPr>
          <p:cNvSpPr txBox="1"/>
          <p:nvPr/>
        </p:nvSpPr>
        <p:spPr>
          <a:xfrm>
            <a:off x="962880" y="94252"/>
            <a:ext cx="10515245" cy="523220"/>
          </a:xfrm>
          <a:prstGeom prst="rect">
            <a:avLst/>
          </a:prstGeom>
          <a:noFill/>
        </p:spPr>
        <p:txBody>
          <a:bodyPr wrap="square">
            <a:spAutoFit/>
          </a:bodyPr>
          <a:lstStyle/>
          <a:p>
            <a:r>
              <a:rPr lang="en-US" altLang="zh-CN" sz="2800" b="1" i="0">
                <a:solidFill>
                  <a:schemeClr val="bg1"/>
                </a:solidFill>
                <a:effectLst/>
                <a:latin typeface="Times New Roman" panose="02020603050405020304" pitchFamily="18" charset="0"/>
                <a:cs typeface="Times New Roman" panose="02020603050405020304" pitchFamily="18" charset="0"/>
              </a:rPr>
              <a:t>Evaluating System Performance with Variable Task Workloads</a:t>
            </a:r>
            <a:endParaRPr lang="zh-CN" altLang="en-US" sz="28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07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p:cNvGrpSpPr/>
          <p:nvPr/>
        </p:nvGrpSpPr>
        <p:grpSpPr>
          <a:xfrm>
            <a:off x="0" y="-2"/>
            <a:ext cx="12192000" cy="6858003"/>
            <a:chOff x="0" y="-2"/>
            <a:chExt cx="12192000" cy="6858003"/>
          </a:xfrm>
        </p:grpSpPr>
        <p:sp>
          <p:nvSpPr>
            <p:cNvPr id="27" name="矩形 26"/>
            <p:cNvSpPr/>
            <p:nvPr/>
          </p:nvSpPr>
          <p:spPr>
            <a:xfrm>
              <a:off x="0" y="-2"/>
              <a:ext cx="12192000" cy="1062679"/>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8" name="矩形 27"/>
            <p:cNvSpPr/>
            <p:nvPr/>
          </p:nvSpPr>
          <p:spPr>
            <a:xfrm>
              <a:off x="0" y="106267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7" name="矩形 36"/>
            <p:cNvSpPr/>
            <p:nvPr/>
          </p:nvSpPr>
          <p:spPr>
            <a:xfrm>
              <a:off x="0" y="6453336"/>
              <a:ext cx="12192000" cy="404665"/>
            </a:xfrm>
            <a:prstGeom prst="rect">
              <a:avLst/>
            </a:prstGeom>
            <a:gradFill>
              <a:gsLst>
                <a:gs pos="0">
                  <a:srgbClr val="C00000"/>
                </a:gs>
                <a:gs pos="100000">
                  <a:srgbClr val="C00000">
                    <a:alpha val="80000"/>
                    <a:lumMod val="94000"/>
                    <a:lumOff val="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sp>
        <p:nvSpPr>
          <p:cNvPr id="11" name="文本框 10"/>
          <p:cNvSpPr txBox="1"/>
          <p:nvPr/>
        </p:nvSpPr>
        <p:spPr>
          <a:xfrm>
            <a:off x="133400" y="251704"/>
            <a:ext cx="2706190" cy="584775"/>
          </a:xfrm>
          <a:prstGeom prst="rect">
            <a:avLst/>
          </a:prstGeom>
          <a:noFill/>
          <a:ln>
            <a:noFill/>
          </a:ln>
        </p:spPr>
        <p:txBody>
          <a:bodyPr wrap="none" rtlCol="0">
            <a:spAutoFit/>
          </a:bodyPr>
          <a:lstStyle/>
          <a:p>
            <a:r>
              <a:rPr kumimoji="1" lang="en-US" altLang="zh-CN" sz="3200" b="1" spc="600">
                <a:solidFill>
                  <a:prstClr val="white"/>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CONTENT</a:t>
            </a:r>
            <a:endParaRPr kumimoji="1" lang="zh-CN" altLang="en-US" sz="3200" b="1" spc="600" dirty="0">
              <a:solidFill>
                <a:prstClr val="white"/>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133400" y="303140"/>
            <a:ext cx="11901234" cy="6632796"/>
            <a:chOff x="133400" y="303140"/>
            <a:chExt cx="11901234" cy="6632796"/>
          </a:xfrm>
        </p:grpSpPr>
        <p:pic>
          <p:nvPicPr>
            <p:cNvPr id="5" name="图片 4"/>
            <p:cNvPicPr>
              <a:picLocks noChangeAspect="1"/>
            </p:cNvPicPr>
            <p:nvPr/>
          </p:nvPicPr>
          <p:blipFill>
            <a:blip r:embed="rId4" cstate="screen">
              <a:alphaModFix amt="70000"/>
            </a:blip>
            <a:stretch>
              <a:fillRect/>
            </a:stretch>
          </p:blipFill>
          <p:spPr>
            <a:xfrm>
              <a:off x="9840416" y="303140"/>
              <a:ext cx="2031325" cy="403124"/>
            </a:xfrm>
            <a:prstGeom prst="rect">
              <a:avLst/>
            </a:prstGeom>
          </p:spPr>
        </p:pic>
        <p:pic>
          <p:nvPicPr>
            <p:cNvPr id="10" name="图片 9"/>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12" name="图片 11"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grpSp>
        <p:nvGrpSpPr>
          <p:cNvPr id="13" name="组合 12"/>
          <p:cNvGrpSpPr/>
          <p:nvPr/>
        </p:nvGrpSpPr>
        <p:grpSpPr>
          <a:xfrm>
            <a:off x="862968" y="2171840"/>
            <a:ext cx="3631517" cy="1137138"/>
            <a:chOff x="1232604" y="1595937"/>
            <a:chExt cx="3631517" cy="1137138"/>
          </a:xfrm>
        </p:grpSpPr>
        <p:sp>
          <p:nvSpPr>
            <p:cNvPr id="14" name="文本框 13"/>
            <p:cNvSpPr txBox="1"/>
            <p:nvPr/>
          </p:nvSpPr>
          <p:spPr>
            <a:xfrm>
              <a:off x="1232604" y="1595937"/>
              <a:ext cx="1127232"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600" b="1" i="0" u="none" strike="noStrike" kern="1200" cap="none" spc="0" normalizeH="0" baseline="0" noProof="0" dirty="0">
                  <a:ln>
                    <a:noFill/>
                  </a:ln>
                  <a:gradFill flip="none" rotWithShape="1">
                    <a:gsLst>
                      <a:gs pos="0">
                        <a:srgbClr val="C00000"/>
                      </a:gs>
                      <a:gs pos="100000">
                        <a:srgbClr val="A5A5A5">
                          <a:lumMod val="0"/>
                          <a:lumOff val="100000"/>
                        </a:srgbClr>
                      </a:gs>
                    </a:gsLst>
                    <a:lin ang="5400000" scaled="1"/>
                    <a:tileRect/>
                  </a:gradFill>
                  <a:effectLst/>
                  <a:uLnTx/>
                  <a:uFillTx/>
                  <a:latin typeface="Arial" panose="020B0604020202020204" pitchFamily="34" charset="0"/>
                  <a:ea typeface="ZhenyanGB" panose="02010600030101010101" pitchFamily="2" charset="-122"/>
                  <a:cs typeface="Arial" panose="020B0604020202020204" pitchFamily="34" charset="0"/>
                </a:rPr>
                <a:t>01</a:t>
              </a:r>
              <a:endParaRPr kumimoji="1" lang="zh-CN" altLang="en-US" sz="6600" b="1" i="0" u="none" strike="noStrike" kern="1200" cap="none" spc="0" normalizeH="0" baseline="0" noProof="0" dirty="0">
                <a:ln>
                  <a:noFill/>
                </a:ln>
                <a:gradFill flip="none" rotWithShape="1">
                  <a:gsLst>
                    <a:gs pos="0">
                      <a:srgbClr val="C00000"/>
                    </a:gs>
                    <a:gs pos="100000">
                      <a:srgbClr val="A5A5A5">
                        <a:lumMod val="0"/>
                        <a:lumOff val="100000"/>
                      </a:srgbClr>
                    </a:gs>
                  </a:gsLst>
                  <a:lin ang="5400000" scaled="1"/>
                  <a:tileRect/>
                </a:gradFill>
                <a:effectLst/>
                <a:uLnTx/>
                <a:uFillTx/>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p:cNvSpPr txBox="1"/>
            <p:nvPr/>
          </p:nvSpPr>
          <p:spPr>
            <a:xfrm>
              <a:off x="1396569" y="2209855"/>
              <a:ext cx="34675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i="0">
                  <a:solidFill>
                    <a:srgbClr val="24292F"/>
                  </a:solidFill>
                  <a:effectLst/>
                  <a:latin typeface="Times New Roman" panose="02020603050405020304" pitchFamily="18" charset="0"/>
                  <a:cs typeface="Times New Roman" panose="02020603050405020304" pitchFamily="18" charset="0"/>
                </a:rPr>
                <a:t>Research Motivation</a:t>
              </a:r>
              <a:endParaRPr lang="zh-CN" altLang="en-US" sz="2800" b="1" dirty="0">
                <a:solidFill>
                  <a:srgbClr val="24292F"/>
                </a:solidFill>
                <a:latin typeface="Times New Roman" panose="02020603050405020304" pitchFamily="18" charset="0"/>
                <a:cs typeface="Times New Roman" panose="02020603050405020304" pitchFamily="18" charset="0"/>
              </a:endParaRPr>
            </a:p>
          </p:txBody>
        </p:sp>
      </p:grpSp>
      <p:grpSp>
        <p:nvGrpSpPr>
          <p:cNvPr id="17" name="组合 16"/>
          <p:cNvGrpSpPr/>
          <p:nvPr/>
        </p:nvGrpSpPr>
        <p:grpSpPr>
          <a:xfrm>
            <a:off x="6483560" y="2166181"/>
            <a:ext cx="2512685" cy="1137138"/>
            <a:chOff x="1232604" y="1595937"/>
            <a:chExt cx="2512685" cy="1137138"/>
          </a:xfrm>
        </p:grpSpPr>
        <p:sp>
          <p:nvSpPr>
            <p:cNvPr id="18" name="文本框 17"/>
            <p:cNvSpPr txBox="1"/>
            <p:nvPr/>
          </p:nvSpPr>
          <p:spPr>
            <a:xfrm>
              <a:off x="1232604" y="1595937"/>
              <a:ext cx="1127232"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600" b="1" i="0" u="none" strike="noStrike" kern="1200" cap="none" spc="0" normalizeH="0" baseline="0" noProof="0" dirty="0">
                  <a:ln>
                    <a:noFill/>
                  </a:ln>
                  <a:gradFill flip="none" rotWithShape="1">
                    <a:gsLst>
                      <a:gs pos="0">
                        <a:srgbClr val="C00000"/>
                      </a:gs>
                      <a:gs pos="100000">
                        <a:srgbClr val="A5A5A5">
                          <a:lumMod val="0"/>
                          <a:lumOff val="100000"/>
                        </a:srgbClr>
                      </a:gs>
                    </a:gsLst>
                    <a:lin ang="5400000" scaled="1"/>
                    <a:tileRect/>
                  </a:gradFill>
                  <a:effectLst/>
                  <a:uLnTx/>
                  <a:uFillTx/>
                  <a:latin typeface="Arial" panose="020B0604020202020204" pitchFamily="34" charset="0"/>
                  <a:ea typeface="ZhenyanGB" panose="02010600030101010101" pitchFamily="2" charset="-122"/>
                  <a:cs typeface="Arial" panose="020B0604020202020204" pitchFamily="34" charset="0"/>
                </a:rPr>
                <a:t>02</a:t>
              </a:r>
              <a:endParaRPr kumimoji="1" lang="zh-CN" altLang="en-US" sz="6600" b="1" i="0" u="none" strike="noStrike" kern="1200" cap="none" spc="0" normalizeH="0" baseline="0" noProof="0" dirty="0">
                <a:ln>
                  <a:noFill/>
                </a:ln>
                <a:gradFill flip="none" rotWithShape="1">
                  <a:gsLst>
                    <a:gs pos="0">
                      <a:srgbClr val="C00000"/>
                    </a:gs>
                    <a:gs pos="100000">
                      <a:srgbClr val="A5A5A5">
                        <a:lumMod val="0"/>
                        <a:lumOff val="100000"/>
                      </a:srgbClr>
                    </a:gs>
                  </a:gsLst>
                  <a:lin ang="5400000" scaled="1"/>
                  <a:tileRect/>
                </a:gradFill>
                <a:effectLst/>
                <a:uLnTx/>
                <a:uFillTx/>
                <a:latin typeface="Arial" panose="020B0604020202020204" pitchFamily="34" charset="0"/>
                <a:ea typeface="ZhenyanGB" panose="02010600030101010101" pitchFamily="2" charset="-122"/>
                <a:cs typeface="Arial" panose="020B0604020202020204" pitchFamily="34" charset="0"/>
              </a:endParaRPr>
            </a:p>
          </p:txBody>
        </p:sp>
        <p:sp>
          <p:nvSpPr>
            <p:cNvPr id="19" name="文本框 18"/>
            <p:cNvSpPr txBox="1"/>
            <p:nvPr/>
          </p:nvSpPr>
          <p:spPr>
            <a:xfrm>
              <a:off x="1396569" y="2209855"/>
              <a:ext cx="23487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a:solidFill>
                    <a:srgbClr val="24292F"/>
                  </a:solidFill>
                  <a:latin typeface="Times New Roman" panose="02020603050405020304" pitchFamily="18" charset="0"/>
                  <a:cs typeface="Times New Roman" panose="02020603050405020304" pitchFamily="18" charset="0"/>
                </a:rPr>
                <a:t>System Model</a:t>
              </a:r>
              <a:endParaRPr lang="zh-CN" altLang="en-US" sz="2800" b="1" dirty="0">
                <a:solidFill>
                  <a:srgbClr val="24292F"/>
                </a:solidFill>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862968" y="4096049"/>
            <a:ext cx="4669750" cy="1137138"/>
            <a:chOff x="1232604" y="1595937"/>
            <a:chExt cx="4669750" cy="1137138"/>
          </a:xfrm>
        </p:grpSpPr>
        <p:sp>
          <p:nvSpPr>
            <p:cNvPr id="30" name="文本框 29"/>
            <p:cNvSpPr txBox="1"/>
            <p:nvPr/>
          </p:nvSpPr>
          <p:spPr>
            <a:xfrm>
              <a:off x="1232604" y="1595937"/>
              <a:ext cx="1127232"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600" b="1" i="0" u="none" strike="noStrike" kern="1200" cap="none" spc="0" normalizeH="0" baseline="0" noProof="0" dirty="0">
                  <a:ln>
                    <a:noFill/>
                  </a:ln>
                  <a:gradFill flip="none" rotWithShape="1">
                    <a:gsLst>
                      <a:gs pos="0">
                        <a:srgbClr val="C00000"/>
                      </a:gs>
                      <a:gs pos="100000">
                        <a:srgbClr val="A5A5A5">
                          <a:lumMod val="0"/>
                          <a:lumOff val="100000"/>
                        </a:srgbClr>
                      </a:gs>
                    </a:gsLst>
                    <a:lin ang="5400000" scaled="1"/>
                    <a:tileRect/>
                  </a:gradFill>
                  <a:effectLst/>
                  <a:uLnTx/>
                  <a:uFillTx/>
                  <a:latin typeface="Arial" panose="020B0604020202020204" pitchFamily="34" charset="0"/>
                  <a:ea typeface="ZhenyanGB" panose="02010600030101010101" pitchFamily="2" charset="-122"/>
                  <a:cs typeface="Arial" panose="020B0604020202020204" pitchFamily="34" charset="0"/>
                </a:rPr>
                <a:t>03</a:t>
              </a:r>
              <a:endParaRPr kumimoji="1" lang="zh-CN" altLang="en-US" sz="6600" b="1" i="0" u="none" strike="noStrike" kern="1200" cap="none" spc="0" normalizeH="0" baseline="0" noProof="0" dirty="0">
                <a:ln>
                  <a:noFill/>
                </a:ln>
                <a:gradFill flip="none" rotWithShape="1">
                  <a:gsLst>
                    <a:gs pos="0">
                      <a:srgbClr val="C00000"/>
                    </a:gs>
                    <a:gs pos="100000">
                      <a:srgbClr val="A5A5A5">
                        <a:lumMod val="0"/>
                        <a:lumOff val="100000"/>
                      </a:srgbClr>
                    </a:gs>
                  </a:gsLst>
                  <a:lin ang="5400000" scaled="1"/>
                  <a:tileRect/>
                </a:gradFill>
                <a:effectLst/>
                <a:uLnTx/>
                <a:uFillTx/>
                <a:latin typeface="Arial" panose="020B0604020202020204" pitchFamily="34" charset="0"/>
                <a:ea typeface="ZhenyanGB" panose="02010600030101010101" pitchFamily="2" charset="-122"/>
                <a:cs typeface="Arial" panose="020B0604020202020204" pitchFamily="34" charset="0"/>
              </a:endParaRPr>
            </a:p>
          </p:txBody>
        </p:sp>
        <p:sp>
          <p:nvSpPr>
            <p:cNvPr id="31" name="文本框 30"/>
            <p:cNvSpPr txBox="1"/>
            <p:nvPr/>
          </p:nvSpPr>
          <p:spPr>
            <a:xfrm>
              <a:off x="1396569" y="2209855"/>
              <a:ext cx="45057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a:solidFill>
                    <a:srgbClr val="24292F"/>
                  </a:solidFill>
                  <a:latin typeface="Times New Roman" panose="02020603050405020304" pitchFamily="18" charset="0"/>
                  <a:cs typeface="Times New Roman" panose="02020603050405020304" pitchFamily="18" charset="0"/>
                </a:rPr>
                <a:t>MSCCORA-TD3 Algorithm</a:t>
              </a:r>
              <a:endParaRPr lang="zh-CN" altLang="en-US" sz="2800" b="1" dirty="0">
                <a:solidFill>
                  <a:srgbClr val="24292F"/>
                </a:solidFill>
                <a:latin typeface="Times New Roman" panose="02020603050405020304" pitchFamily="18" charset="0"/>
                <a:cs typeface="Times New Roman" panose="02020603050405020304" pitchFamily="18" charset="0"/>
              </a:endParaRPr>
            </a:p>
          </p:txBody>
        </p:sp>
      </p:grpSp>
      <p:grpSp>
        <p:nvGrpSpPr>
          <p:cNvPr id="33" name="组合 32"/>
          <p:cNvGrpSpPr/>
          <p:nvPr/>
        </p:nvGrpSpPr>
        <p:grpSpPr>
          <a:xfrm>
            <a:off x="6483560" y="4057353"/>
            <a:ext cx="4113650" cy="1152004"/>
            <a:chOff x="1232604" y="1595937"/>
            <a:chExt cx="4113650" cy="1152004"/>
          </a:xfrm>
        </p:grpSpPr>
        <p:sp>
          <p:nvSpPr>
            <p:cNvPr id="34" name="文本框 33"/>
            <p:cNvSpPr txBox="1"/>
            <p:nvPr/>
          </p:nvSpPr>
          <p:spPr>
            <a:xfrm>
              <a:off x="1232604" y="1595937"/>
              <a:ext cx="1127232"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6600" b="1" i="0" u="none" strike="noStrike" kern="1200" cap="none" spc="0" normalizeH="0" baseline="0" noProof="0">
                  <a:ln>
                    <a:noFill/>
                  </a:ln>
                  <a:gradFill flip="none" rotWithShape="1">
                    <a:gsLst>
                      <a:gs pos="0">
                        <a:srgbClr val="C00000"/>
                      </a:gs>
                      <a:gs pos="100000">
                        <a:srgbClr val="A5A5A5">
                          <a:lumMod val="0"/>
                          <a:lumOff val="100000"/>
                        </a:srgbClr>
                      </a:gs>
                    </a:gsLst>
                    <a:lin ang="5400000" scaled="1"/>
                    <a:tileRect/>
                  </a:gradFill>
                  <a:effectLst/>
                  <a:uLnTx/>
                  <a:uFillTx/>
                  <a:latin typeface="Arial" panose="020B0604020202020204" pitchFamily="34" charset="0"/>
                  <a:ea typeface="ZhenyanGB" panose="02010600030101010101" pitchFamily="2" charset="-122"/>
                  <a:cs typeface="Arial" panose="020B0604020202020204" pitchFamily="34" charset="0"/>
                </a:rPr>
                <a:t>04</a:t>
              </a:r>
              <a:endParaRPr kumimoji="1" lang="zh-CN" altLang="en-US" sz="6600" b="1" i="0" u="none" strike="noStrike" kern="1200" cap="none" spc="0" normalizeH="0" baseline="0" noProof="0" dirty="0">
                <a:ln>
                  <a:noFill/>
                </a:ln>
                <a:gradFill flip="none" rotWithShape="1">
                  <a:gsLst>
                    <a:gs pos="0">
                      <a:srgbClr val="C00000"/>
                    </a:gs>
                    <a:gs pos="100000">
                      <a:srgbClr val="A5A5A5">
                        <a:lumMod val="0"/>
                        <a:lumOff val="100000"/>
                      </a:srgbClr>
                    </a:gs>
                  </a:gsLst>
                  <a:lin ang="5400000" scaled="1"/>
                  <a:tileRect/>
                </a:gradFill>
                <a:effectLst/>
                <a:uLnTx/>
                <a:uFillTx/>
                <a:latin typeface="Arial" panose="020B0604020202020204" pitchFamily="34" charset="0"/>
                <a:ea typeface="ZhenyanGB" panose="02010600030101010101" pitchFamily="2" charset="-122"/>
                <a:cs typeface="Arial" panose="020B0604020202020204" pitchFamily="34" charset="0"/>
              </a:endParaRPr>
            </a:p>
          </p:txBody>
        </p:sp>
        <p:sp>
          <p:nvSpPr>
            <p:cNvPr id="35" name="文本框 34"/>
            <p:cNvSpPr txBox="1"/>
            <p:nvPr/>
          </p:nvSpPr>
          <p:spPr>
            <a:xfrm>
              <a:off x="1402546" y="2224721"/>
              <a:ext cx="39437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1">
                  <a:solidFill>
                    <a:srgbClr val="24292F"/>
                  </a:solidFill>
                  <a:latin typeface="Times New Roman" panose="02020603050405020304" pitchFamily="18" charset="0"/>
                  <a:cs typeface="Times New Roman" panose="02020603050405020304" pitchFamily="18" charset="0"/>
                </a:rPr>
                <a:t>Performance Evaluation</a:t>
              </a:r>
              <a:endParaRPr lang="zh-CN" altLang="en-US" sz="2800" b="1" dirty="0">
                <a:solidFill>
                  <a:srgbClr val="24292F"/>
                </a:solidFill>
                <a:latin typeface="Times New Roman" panose="02020603050405020304" pitchFamily="18" charset="0"/>
                <a:cs typeface="Times New Roman" panose="02020603050405020304" pitchFamily="18" charset="0"/>
              </a:endParaRPr>
            </a:p>
          </p:txBody>
        </p:sp>
      </p:grpSp>
      <p:sp>
        <p:nvSpPr>
          <p:cNvPr id="2" name="流程图: 延期 1"/>
          <p:cNvSpPr/>
          <p:nvPr/>
        </p:nvSpPr>
        <p:spPr>
          <a:xfrm flipH="1">
            <a:off x="11760449" y="6032324"/>
            <a:ext cx="431549" cy="404665"/>
          </a:xfrm>
          <a:prstGeom prst="flowChartDelay">
            <a:avLst/>
          </a:prstGeom>
          <a:gradFill flip="none" rotWithShape="1">
            <a:gsLst>
              <a:gs pos="0">
                <a:srgbClr val="D21D1C">
                  <a:shade val="30000"/>
                  <a:satMod val="115000"/>
                </a:srgbClr>
              </a:gs>
              <a:gs pos="36000">
                <a:srgbClr val="D21D1C">
                  <a:shade val="67500"/>
                  <a:satMod val="115000"/>
                </a:srgbClr>
              </a:gs>
              <a:gs pos="100000">
                <a:srgbClr val="D21D1C">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等线"/>
                <a:ea typeface="等线" panose="02010600030101010101" pitchFamily="2" charset="-122"/>
              </a:rPr>
              <a:t>2</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6453336"/>
            <a:ext cx="11901234" cy="482600"/>
            <a:chOff x="133400" y="6453336"/>
            <a:chExt cx="11901234" cy="482600"/>
          </a:xfrm>
        </p:grpSpPr>
        <p:pic>
          <p:nvPicPr>
            <p:cNvPr id="30" name="图片 29"/>
            <p:cNvPicPr>
              <a:picLocks noChangeAspect="1"/>
            </p:cNvPicPr>
            <p:nvPr/>
          </p:nvPicPr>
          <p:blipFill>
            <a:blip r:embed="rId3"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4"/>
            <a:stretch>
              <a:fillRect/>
            </a:stretch>
          </p:blipFill>
          <p:spPr>
            <a:xfrm>
              <a:off x="133400" y="6453336"/>
              <a:ext cx="2362200" cy="482600"/>
            </a:xfrm>
            <a:prstGeom prst="rect">
              <a:avLst/>
            </a:prstGeom>
          </p:spPr>
        </p:pic>
      </p:grpSp>
      <p:sp>
        <p:nvSpPr>
          <p:cNvPr id="26" name="文本框 25"/>
          <p:cNvSpPr txBox="1"/>
          <p:nvPr/>
        </p:nvSpPr>
        <p:spPr>
          <a:xfrm>
            <a:off x="175107" y="116852"/>
            <a:ext cx="612668" cy="461665"/>
          </a:xfrm>
          <a:prstGeom prst="rect">
            <a:avLst/>
          </a:prstGeom>
          <a:noFill/>
        </p:spPr>
        <p:txBody>
          <a:bodyPr wrap="none" rtlCol="0">
            <a:spAutoFit/>
          </a:bodyPr>
          <a:lstStyle/>
          <a:p>
            <a:pPr algn="l"/>
            <a:r>
              <a:rPr kumimoji="1" lang="en-US" altLang="zh-CN" sz="24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AF02990-8E96-4329-A0A8-FD76E519DDF5}"/>
              </a:ext>
            </a:extLst>
          </p:cNvPr>
          <p:cNvSpPr txBox="1"/>
          <p:nvPr/>
        </p:nvSpPr>
        <p:spPr>
          <a:xfrm>
            <a:off x="48413" y="1019310"/>
            <a:ext cx="11110588" cy="534634"/>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p"/>
            </a:pPr>
            <a:r>
              <a:rPr lang="en-US" altLang="zh-CN" sz="2400" b="1" kern="10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The workload of each task is set to 400 cycles/bit</a:t>
            </a:r>
            <a:endParaRPr lang="zh-CN" altLang="en-US" sz="2400" b="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1095DE57-6A17-21B4-4000-C99120511974}"/>
              </a:ext>
            </a:extLst>
          </p:cNvPr>
          <p:cNvPicPr>
            <a:picLocks noChangeAspect="1"/>
          </p:cNvPicPr>
          <p:nvPr/>
        </p:nvPicPr>
        <p:blipFill>
          <a:blip r:embed="rId5"/>
          <a:stretch>
            <a:fillRect/>
          </a:stretch>
        </p:blipFill>
        <p:spPr>
          <a:xfrm>
            <a:off x="175107" y="2186646"/>
            <a:ext cx="6001226" cy="3507819"/>
          </a:xfrm>
          <a:prstGeom prst="rect">
            <a:avLst/>
          </a:prstGeom>
        </p:spPr>
      </p:pic>
      <p:pic>
        <p:nvPicPr>
          <p:cNvPr id="6" name="图片 5">
            <a:extLst>
              <a:ext uri="{FF2B5EF4-FFF2-40B4-BE49-F238E27FC236}">
                <a16:creationId xmlns:a16="http://schemas.microsoft.com/office/drawing/2014/main" id="{B134A90D-FCDF-F34C-2CAA-A34A94C5C5F9}"/>
              </a:ext>
            </a:extLst>
          </p:cNvPr>
          <p:cNvPicPr>
            <a:picLocks noChangeAspect="1"/>
          </p:cNvPicPr>
          <p:nvPr/>
        </p:nvPicPr>
        <p:blipFill>
          <a:blip r:embed="rId6"/>
          <a:stretch>
            <a:fillRect/>
          </a:stretch>
        </p:blipFill>
        <p:spPr>
          <a:xfrm>
            <a:off x="6319304" y="2202162"/>
            <a:ext cx="5176795" cy="3507819"/>
          </a:xfrm>
          <a:prstGeom prst="rect">
            <a:avLst/>
          </a:prstGeom>
        </p:spPr>
      </p:pic>
      <p:sp>
        <p:nvSpPr>
          <p:cNvPr id="7" name="文本框 6">
            <a:extLst>
              <a:ext uri="{FF2B5EF4-FFF2-40B4-BE49-F238E27FC236}">
                <a16:creationId xmlns:a16="http://schemas.microsoft.com/office/drawing/2014/main" id="{00DD37C5-716E-A757-FC7E-9964CA2FB325}"/>
              </a:ext>
            </a:extLst>
          </p:cNvPr>
          <p:cNvSpPr txBox="1"/>
          <p:nvPr/>
        </p:nvSpPr>
        <p:spPr>
          <a:xfrm>
            <a:off x="962880" y="94252"/>
            <a:ext cx="11404226" cy="523220"/>
          </a:xfrm>
          <a:prstGeom prst="rect">
            <a:avLst/>
          </a:prstGeom>
          <a:noFill/>
        </p:spPr>
        <p:txBody>
          <a:bodyPr wrap="square">
            <a:spAutoFit/>
          </a:bodyPr>
          <a:lstStyle/>
          <a:p>
            <a:r>
              <a:rPr lang="en-US" altLang="zh-CN" sz="2800" b="1" i="0">
                <a:solidFill>
                  <a:schemeClr val="bg1"/>
                </a:solidFill>
                <a:effectLst/>
                <a:latin typeface="Times New Roman" panose="02020603050405020304" pitchFamily="18" charset="0"/>
                <a:cs typeface="Times New Roman" panose="02020603050405020304" pitchFamily="18" charset="0"/>
              </a:rPr>
              <a:t>Evaluating System Performance with Variable </a:t>
            </a:r>
            <a:r>
              <a:rPr lang="en-US" altLang="zh-CN" sz="2800" b="1">
                <a:solidFill>
                  <a:schemeClr val="bg1"/>
                </a:solidFill>
                <a:latin typeface="Times New Roman" panose="02020603050405020304" pitchFamily="18" charset="0"/>
                <a:cs typeface="Times New Roman" panose="02020603050405020304" pitchFamily="18" charset="0"/>
              </a:rPr>
              <a:t>Computing capacities</a:t>
            </a:r>
            <a:endParaRPr lang="zh-CN" altLang="en-US" sz="28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2833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9" name="图片 8" descr="图片包含 游戏机, 画, 钟表&#10;&#10;描述已自动生成"/>
          <p:cNvPicPr>
            <a:picLocks noChangeAspect="1"/>
          </p:cNvPicPr>
          <p:nvPr/>
        </p:nvPicPr>
        <p:blipFill>
          <a:blip r:embed="rId4"/>
          <a:stretch>
            <a:fillRect/>
          </a:stretch>
        </p:blipFill>
        <p:spPr>
          <a:xfrm>
            <a:off x="4586145" y="122295"/>
            <a:ext cx="3019710" cy="616930"/>
          </a:xfrm>
          <a:prstGeom prst="rect">
            <a:avLst/>
          </a:prstGeom>
        </p:spPr>
      </p:pic>
      <p:pic>
        <p:nvPicPr>
          <p:cNvPr id="8" name="图片 7"/>
          <p:cNvPicPr>
            <a:picLocks noChangeAspect="1"/>
          </p:cNvPicPr>
          <p:nvPr/>
        </p:nvPicPr>
        <p:blipFill>
          <a:blip r:embed="rId5" cstate="screen">
            <a:alphaModFix amt="70000"/>
          </a:blip>
          <a:stretch>
            <a:fillRect/>
          </a:stretch>
        </p:blipFill>
        <p:spPr>
          <a:xfrm>
            <a:off x="5052435" y="6220399"/>
            <a:ext cx="2050361" cy="406902"/>
          </a:xfrm>
          <a:prstGeom prst="rect">
            <a:avLst/>
          </a:prstGeom>
        </p:spPr>
      </p:pic>
      <p:pic>
        <p:nvPicPr>
          <p:cNvPr id="10" name="图片 9" descr="图片包含 游戏机, 画&#10;&#10;描述已自动生成"/>
          <p:cNvPicPr>
            <a:picLocks noChangeAspect="1"/>
          </p:cNvPicPr>
          <p:nvPr/>
        </p:nvPicPr>
        <p:blipFill>
          <a:blip r:embed="rId6">
            <a:alphaModFix amt="50000"/>
          </a:blip>
          <a:stretch>
            <a:fillRect/>
          </a:stretch>
        </p:blipFill>
        <p:spPr>
          <a:xfrm>
            <a:off x="1133960" y="690867"/>
            <a:ext cx="9887309" cy="3229854"/>
          </a:xfrm>
          <a:prstGeom prst="rect">
            <a:avLst/>
          </a:prstGeom>
        </p:spPr>
      </p:pic>
      <p:cxnSp>
        <p:nvCxnSpPr>
          <p:cNvPr id="6" name="直线连接符 5"/>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341639" y="3789868"/>
            <a:ext cx="5589865" cy="338554"/>
          </a:xfrm>
          <a:prstGeom prst="rect">
            <a:avLst/>
          </a:prstGeom>
        </p:spPr>
        <p:txBody>
          <a:bodyPr wrap="none">
            <a:spAutoFit/>
          </a:bodyPr>
          <a:lstStyle/>
          <a:p>
            <a:pPr algn="ct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QUESTIONS</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&amp;</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ANSWERS</a:t>
            </a:r>
            <a:endPar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alphaModFix amt="3000"/>
          </a:blip>
          <a:srcRect l="31594" r="24278" b="51573"/>
          <a:stretch>
            <a:fillRect/>
          </a:stretch>
        </p:blipFill>
        <p:spPr>
          <a:xfrm>
            <a:off x="0" y="830209"/>
            <a:ext cx="6230698" cy="6027791"/>
          </a:xfrm>
          <a:prstGeom prst="rect">
            <a:avLst/>
          </a:prstGeom>
        </p:spPr>
      </p:pic>
      <p:grpSp>
        <p:nvGrpSpPr>
          <p:cNvPr id="2" name="组合 1"/>
          <p:cNvGrpSpPr/>
          <p:nvPr/>
        </p:nvGrpSpPr>
        <p:grpSpPr>
          <a:xfrm>
            <a:off x="569328" y="0"/>
            <a:ext cx="11622672" cy="6858000"/>
            <a:chOff x="569328" y="0"/>
            <a:chExt cx="11622672" cy="6858000"/>
          </a:xfrm>
        </p:grpSpPr>
        <p:sp>
          <p:nvSpPr>
            <p:cNvPr id="15" name="圆角矩形 14"/>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6" name="图片 15"/>
            <p:cNvPicPr>
              <a:picLocks noChangeAspect="1"/>
            </p:cNvPicPr>
            <p:nvPr/>
          </p:nvPicPr>
          <p:blipFill>
            <a:blip r:embed="rId4"/>
            <a:stretch>
              <a:fillRect/>
            </a:stretch>
          </p:blipFill>
          <p:spPr>
            <a:xfrm>
              <a:off x="7658100" y="0"/>
              <a:ext cx="4533900" cy="6858000"/>
            </a:xfrm>
            <a:prstGeom prst="rect">
              <a:avLst/>
            </a:prstGeom>
          </p:spPr>
        </p:pic>
        <p:grpSp>
          <p:nvGrpSpPr>
            <p:cNvPr id="32" name="组合 31"/>
            <p:cNvGrpSpPr/>
            <p:nvPr/>
          </p:nvGrpSpPr>
          <p:grpSpPr>
            <a:xfrm>
              <a:off x="6840499" y="0"/>
              <a:ext cx="1709136" cy="6858000"/>
              <a:chOff x="6840499" y="0"/>
              <a:chExt cx="1709136" cy="6858000"/>
            </a:xfrm>
          </p:grpSpPr>
          <p:sp>
            <p:nvSpPr>
              <p:cNvPr id="28" name="平行四边形 27"/>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0" name="平行四边形 29"/>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1" name="平行四边形 30"/>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grpSp>
        <p:nvGrpSpPr>
          <p:cNvPr id="21" name="组合 20"/>
          <p:cNvGrpSpPr/>
          <p:nvPr/>
        </p:nvGrpSpPr>
        <p:grpSpPr>
          <a:xfrm>
            <a:off x="1245705" y="2399251"/>
            <a:ext cx="5429692" cy="2308325"/>
            <a:chOff x="1654599" y="2374005"/>
            <a:chExt cx="5429692" cy="2308325"/>
          </a:xfrm>
        </p:grpSpPr>
        <p:sp>
          <p:nvSpPr>
            <p:cNvPr id="22" name="文本框 21"/>
            <p:cNvSpPr txBox="1"/>
            <p:nvPr/>
          </p:nvSpPr>
          <p:spPr>
            <a:xfrm>
              <a:off x="1654599" y="2374005"/>
              <a:ext cx="247381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300" normalizeH="0" baseline="0" noProof="0">
                  <a:ln>
                    <a:noFill/>
                  </a:ln>
                  <a:gradFill>
                    <a:gsLst>
                      <a:gs pos="0">
                        <a:prstClr val="black">
                          <a:lumMod val="95000"/>
                          <a:lumOff val="5000"/>
                        </a:prstClr>
                      </a:gs>
                      <a:gs pos="100000">
                        <a:prstClr val="black">
                          <a:lumMod val="50000"/>
                          <a:lumOff val="50000"/>
                        </a:prstClr>
                      </a:gs>
                    </a:gsLst>
                    <a:lin ang="5400000" scaled="0"/>
                  </a:gradFill>
                  <a:effectLst/>
                  <a:uLnTx/>
                  <a:uFillTx/>
                  <a:latin typeface="Times New Roman" panose="02020603050405020304" pitchFamily="18" charset="0"/>
                  <a:ea typeface="微软雅黑" panose="020B0503020204020204" pitchFamily="34" charset="-122"/>
                  <a:cs typeface="Times New Roman" panose="02020603050405020304" pitchFamily="18" charset="0"/>
                </a:rPr>
                <a:t>PART 1</a:t>
              </a:r>
              <a:endParaRPr kumimoji="1" lang="zh-CN" altLang="en-US" sz="4800" b="1" i="0" u="none" strike="noStrike" kern="1200" cap="none" spc="300" normalizeH="0" baseline="0" noProof="0" dirty="0">
                <a:ln>
                  <a:noFill/>
                </a:ln>
                <a:gradFill>
                  <a:gsLst>
                    <a:gs pos="0">
                      <a:prstClr val="black">
                        <a:lumMod val="95000"/>
                        <a:lumOff val="5000"/>
                      </a:prstClr>
                    </a:gs>
                    <a:gs pos="100000">
                      <a:prstClr val="black">
                        <a:lumMod val="50000"/>
                        <a:lumOff val="50000"/>
                      </a:prstClr>
                    </a:gs>
                  </a:gsLst>
                  <a:lin ang="5400000" scaled="0"/>
                </a:gra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1654599" y="3205002"/>
              <a:ext cx="5429692" cy="1477328"/>
            </a:xfrm>
            <a:prstGeom prst="rect">
              <a:avLst/>
            </a:prstGeom>
            <a:noFill/>
          </p:spPr>
          <p:txBody>
            <a:bodyPr wrap="none" rtlCol="0">
              <a:spAutoFit/>
            </a:bodyPr>
            <a:lstStyle/>
            <a:p>
              <a:r>
                <a:rPr kumimoji="1" lang="en-US" altLang="zh-CN"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Research Motivation</a:t>
              </a:r>
              <a:endParaRPr kumimoji="1" lang="zh-CN" altLang="en-US"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5400" b="1" i="0" u="none" strike="noStrike" kern="1200" cap="none" spc="300" normalizeH="0" baseline="0" noProof="0" dirty="0">
                <a:ln>
                  <a:noFill/>
                </a:ln>
                <a:gradFill>
                  <a:gsLst>
                    <a:gs pos="0">
                      <a:srgbClr val="C00000"/>
                    </a:gs>
                    <a:gs pos="100000">
                      <a:srgbClr val="F87768"/>
                    </a:gs>
                  </a:gsLst>
                  <a:lin ang="5400000" scaled="0"/>
                </a:gra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4" name="流程图: 延期 13"/>
          <p:cNvSpPr/>
          <p:nvPr/>
        </p:nvSpPr>
        <p:spPr>
          <a:xfrm flipH="1">
            <a:off x="11760449" y="6032324"/>
            <a:ext cx="431549" cy="404665"/>
          </a:xfrm>
          <a:prstGeom prst="flowChartDelay">
            <a:avLst/>
          </a:prstGeom>
          <a:gradFill flip="none" rotWithShape="1">
            <a:gsLst>
              <a:gs pos="0">
                <a:srgbClr val="D21D1C">
                  <a:shade val="30000"/>
                  <a:satMod val="115000"/>
                </a:srgbClr>
              </a:gs>
              <a:gs pos="36000">
                <a:srgbClr val="D21D1C">
                  <a:shade val="67500"/>
                  <a:satMod val="115000"/>
                </a:srgbClr>
              </a:gs>
              <a:gs pos="100000">
                <a:srgbClr val="D21D1C">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等线"/>
                <a:ea typeface="等线" panose="02010600030101010101" pitchFamily="2" charset="-122"/>
              </a:rPr>
              <a:t>3</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1.1</a:t>
            </a:r>
            <a:endParaRPr kumimoji="1" lang="en-US" altLang="zh-CN"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4733988" cy="892552"/>
          </a:xfrm>
          <a:prstGeom prst="rect">
            <a:avLst/>
          </a:prstGeom>
          <a:noFill/>
        </p:spPr>
        <p:txBody>
          <a:bodyPr wrap="none" rtlCol="0">
            <a:spAutoFit/>
          </a:bodyPr>
          <a:lstStyle/>
          <a:p>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Research Background</a:t>
            </a:r>
            <a:endParaRPr kumimoji="1" lang="zh-CN" altLang="en-US"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a:p>
            <a:pPr algn="l"/>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8B2A92E6-3C88-C5BF-283C-4EBDE593AED7}"/>
              </a:ext>
            </a:extLst>
          </p:cNvPr>
          <p:cNvSpPr txBox="1"/>
          <p:nvPr/>
        </p:nvSpPr>
        <p:spPr>
          <a:xfrm>
            <a:off x="1054564" y="4111320"/>
            <a:ext cx="5898260" cy="2264081"/>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a:solidFill>
                  <a:srgbClr val="24292F"/>
                </a:solidFill>
                <a:latin typeface="Times New Roman" panose="02020603050405020304" pitchFamily="18" charset="0"/>
                <a:cs typeface="Times New Roman" panose="02020603050405020304" pitchFamily="18" charset="0"/>
              </a:rPr>
              <a:t>In "The 14th Five-Year Plan for Economic and Social Development of the People's Republic of China and the Long-Range Objectives Through the Year 2035," it is explicitly stated that "we must build high-speed, ubiquitous, integrated, interconnected, secure, and efficient information infrastructure that integrates space and earth."</a:t>
            </a:r>
            <a:endParaRPr lang="zh-CN" altLang="en-US" sz="1600">
              <a:solidFill>
                <a:srgbClr val="24292F"/>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B6EB753-AC3C-D969-A1D8-636D3010101F}"/>
              </a:ext>
            </a:extLst>
          </p:cNvPr>
          <p:cNvSpPr txBox="1"/>
          <p:nvPr/>
        </p:nvSpPr>
        <p:spPr>
          <a:xfrm>
            <a:off x="1060841" y="1826761"/>
            <a:ext cx="5644759" cy="115608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sz="1600" b="0" i="0">
                <a:solidFill>
                  <a:srgbClr val="24292F"/>
                </a:solidFill>
                <a:effectLst/>
                <a:latin typeface="Times New Roman" panose="02020603050405020304" pitchFamily="18" charset="0"/>
                <a:cs typeface="Times New Roman" panose="02020603050405020304" pitchFamily="18" charset="0"/>
              </a:rPr>
              <a:t>LEO satellite network possesses several distinct advantages, such as low propagation delay, reduced link loss, and broad coverage areas.</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9BBC1ED2-C0E5-4109-1C64-A9A42E1B7615}"/>
              </a:ext>
            </a:extLst>
          </p:cNvPr>
          <p:cNvSpPr txBox="1"/>
          <p:nvPr/>
        </p:nvSpPr>
        <p:spPr>
          <a:xfrm>
            <a:off x="436432" y="829590"/>
            <a:ext cx="11110588" cy="524567"/>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p"/>
            </a:pPr>
            <a:r>
              <a:rPr kumimoji="1" lang="en-US" altLang="zh-CN" sz="2400" b="1" kern="10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ISTNs is the future trend of development</a:t>
            </a:r>
            <a:endParaRPr kumimoji="1" lang="zh-CN" altLang="en-US" sz="2400" b="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1077C24-6DFE-C201-5C3F-07EE59229C95}"/>
              </a:ext>
            </a:extLst>
          </p:cNvPr>
          <p:cNvSpPr txBox="1"/>
          <p:nvPr/>
        </p:nvSpPr>
        <p:spPr>
          <a:xfrm>
            <a:off x="252246" y="1364211"/>
            <a:ext cx="6919295" cy="452496"/>
          </a:xfrm>
          <a:prstGeom prst="rect">
            <a:avLst/>
          </a:prstGeom>
          <a:noFill/>
        </p:spPr>
        <p:txBody>
          <a:bodyPr wrap="square">
            <a:spAutoFit/>
          </a:bodyPr>
          <a:lstStyle/>
          <a:p>
            <a:pPr marL="800100" lvl="1" indent="-342900" algn="just">
              <a:lnSpc>
                <a:spcPct val="130000"/>
              </a:lnSpc>
              <a:buFont typeface="Wingdings" panose="05000000000000000000" pitchFamily="2" charset="2"/>
              <a:buChar char="n"/>
            </a:pPr>
            <a:r>
              <a:rPr kumimoji="1" lang="en-US" altLang="zh-CN" sz="2000" b="1">
                <a:solidFill>
                  <a:schemeClr val="tx2">
                    <a:lumMod val="50000"/>
                  </a:schemeClr>
                </a:solidFill>
                <a:latin typeface="Times New Roman" panose="02020603050405020304" pitchFamily="18" charset="0"/>
                <a:ea typeface="宋体" panose="02010600030101010101" pitchFamily="2" charset="-122"/>
                <a:cs typeface="Times New Roman" panose="02020603050405020304" pitchFamily="18" charset="0"/>
              </a:rPr>
              <a:t>LEO satellite network can achieve seamless coverage</a:t>
            </a:r>
            <a:endParaRPr kumimoji="1" lang="zh-CN" altLang="en-US" sz="2000" b="1" dirty="0">
              <a:solidFill>
                <a:schemeClr val="tx2">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26D4B00C-A724-C557-85FA-6CF04D4B6853}"/>
              </a:ext>
            </a:extLst>
          </p:cNvPr>
          <p:cNvSpPr txBox="1"/>
          <p:nvPr/>
        </p:nvSpPr>
        <p:spPr>
          <a:xfrm>
            <a:off x="252246" y="3727873"/>
            <a:ext cx="6096000" cy="455766"/>
          </a:xfrm>
          <a:prstGeom prst="rect">
            <a:avLst/>
          </a:prstGeom>
          <a:noFill/>
        </p:spPr>
        <p:txBody>
          <a:bodyPr wrap="square">
            <a:spAutoFit/>
          </a:bodyPr>
          <a:lstStyle/>
          <a:p>
            <a:pPr marL="800100" lvl="1" indent="-342900" algn="just">
              <a:lnSpc>
                <a:spcPct val="130000"/>
              </a:lnSpc>
              <a:buFont typeface="Wingdings" panose="05000000000000000000" pitchFamily="2" charset="2"/>
              <a:buChar char="n"/>
            </a:pPr>
            <a:r>
              <a:rPr lang="en-US" altLang="zh-CN" sz="2000" b="1" kern="100">
                <a:latin typeface="Times New Roman" panose="02020603050405020304" pitchFamily="18" charset="0"/>
                <a:ea typeface="宋体" panose="02010600030101010101" pitchFamily="2" charset="-122"/>
                <a:cs typeface="Times New Roman" panose="02020603050405020304" pitchFamily="18" charset="0"/>
              </a:rPr>
              <a:t>ISTNs is a national strategic need</a:t>
            </a:r>
            <a:endParaRPr kumimoji="1"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0DF763B6-95DE-633B-235A-8A6B3B1EE3C0}"/>
              </a:ext>
            </a:extLst>
          </p:cNvPr>
          <p:cNvPicPr>
            <a:picLocks noChangeAspect="1"/>
          </p:cNvPicPr>
          <p:nvPr/>
        </p:nvPicPr>
        <p:blipFill>
          <a:blip r:embed="rId6"/>
          <a:stretch>
            <a:fillRect/>
          </a:stretch>
        </p:blipFill>
        <p:spPr>
          <a:xfrm>
            <a:off x="7755142" y="1788420"/>
            <a:ext cx="3580034" cy="3494286"/>
          </a:xfrm>
          <a:prstGeom prst="rect">
            <a:avLst/>
          </a:prstGeom>
        </p:spPr>
      </p:pic>
      <p:sp>
        <p:nvSpPr>
          <p:cNvPr id="3" name="文本框 2">
            <a:extLst>
              <a:ext uri="{FF2B5EF4-FFF2-40B4-BE49-F238E27FC236}">
                <a16:creationId xmlns:a16="http://schemas.microsoft.com/office/drawing/2014/main" id="{6401528F-2A74-791A-2460-64445E3911D3}"/>
              </a:ext>
            </a:extLst>
          </p:cNvPr>
          <p:cNvSpPr txBox="1"/>
          <p:nvPr/>
        </p:nvSpPr>
        <p:spPr>
          <a:xfrm>
            <a:off x="7909586" y="5304795"/>
            <a:ext cx="3445066" cy="344518"/>
          </a:xfrm>
          <a:prstGeom prst="rect">
            <a:avLst/>
          </a:prstGeom>
          <a:noFill/>
        </p:spPr>
        <p:txBody>
          <a:bodyPr wrap="square" rtlCol="0">
            <a:spAutoFit/>
          </a:bodyPr>
          <a:lstStyle/>
          <a:p>
            <a:pPr algn="ctr">
              <a:lnSpc>
                <a:spcPct val="130000"/>
              </a:lnSpc>
            </a:pPr>
            <a:r>
              <a:rPr kumimoji="1" lang="en-US" altLang="zh-CN" sz="1400" b="1">
                <a:latin typeface="Times New Roman" panose="02020603050405020304" pitchFamily="18" charset="0"/>
                <a:ea typeface="宋体" panose="02010600030101010101" pitchFamily="2" charset="-122"/>
                <a:cs typeface="Times New Roman" panose="02020603050405020304" pitchFamily="18" charset="0"/>
              </a:rPr>
              <a:t>Starlink LEO satellite constellation</a:t>
            </a:r>
            <a:endParaRPr kumimoji="1" lang="zh-CN" altLang="en-US" sz="14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4268EA5-353E-2710-5627-66D3F9052122}"/>
              </a:ext>
            </a:extLst>
          </p:cNvPr>
          <p:cNvSpPr txBox="1"/>
          <p:nvPr/>
        </p:nvSpPr>
        <p:spPr>
          <a:xfrm>
            <a:off x="1060841" y="3013438"/>
            <a:ext cx="6110700" cy="78675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a:solidFill>
                  <a:srgbClr val="24292F"/>
                </a:solidFill>
                <a:latin typeface="Times New Roman" panose="02020603050405020304" pitchFamily="18" charset="0"/>
                <a:cs typeface="Times New Roman" panose="02020603050405020304" pitchFamily="18" charset="0"/>
              </a:rPr>
              <a:t>LEO satellite network  is anticipated to integrate with terrestrial networks, facilitating seamless coverage across all regions.</a:t>
            </a:r>
            <a:endParaRPr lang="zh-CN" altLang="en-US" sz="1600">
              <a:solidFill>
                <a:srgbClr val="24292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716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1.1</a:t>
            </a:r>
            <a:endParaRPr kumimoji="1" lang="en-US" altLang="zh-CN"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4733988" cy="523220"/>
          </a:xfrm>
          <a:prstGeom prst="rect">
            <a:avLst/>
          </a:prstGeom>
          <a:noFill/>
        </p:spPr>
        <p:txBody>
          <a:bodyPr wrap="none" rtlCol="0">
            <a:spAutoFit/>
          </a:bodyPr>
          <a:lstStyle/>
          <a:p>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Research Background</a:t>
            </a:r>
            <a:endParaRPr kumimoji="1" lang="zh-CN" altLang="en-US"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a:extLst>
              <a:ext uri="{FF2B5EF4-FFF2-40B4-BE49-F238E27FC236}">
                <a16:creationId xmlns:a16="http://schemas.microsoft.com/office/drawing/2014/main" id="{3449D85D-A87B-4987-BD60-D041C1068B30}"/>
              </a:ext>
            </a:extLst>
          </p:cNvPr>
          <p:cNvSpPr txBox="1"/>
          <p:nvPr/>
        </p:nvSpPr>
        <p:spPr>
          <a:xfrm>
            <a:off x="517508" y="873346"/>
            <a:ext cx="11110588" cy="852606"/>
          </a:xfrm>
          <a:prstGeom prst="rect">
            <a:avLst/>
          </a:prstGeom>
          <a:noFill/>
        </p:spPr>
        <p:txBody>
          <a:bodyPr wrap="square" rtlCol="0">
            <a:spAutoFit/>
          </a:bodyPr>
          <a:lstStyle/>
          <a:p>
            <a:pPr marL="342900" indent="-342900" algn="just">
              <a:lnSpc>
                <a:spcPct val="130000"/>
              </a:lnSpc>
              <a:buFont typeface="Wingdings" panose="05000000000000000000" pitchFamily="2" charset="2"/>
              <a:buChar char="p"/>
            </a:pPr>
            <a:r>
              <a:rPr kumimoji="1" lang="en-US" altLang="zh-CN" sz="2000" b="1" kern="10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rPr>
              <a:t>The OEC paradigm extends the computing platform to LEO satellite networks, providing computational support for ground users</a:t>
            </a:r>
            <a:endParaRPr kumimoji="1" lang="zh-CN" altLang="en-US" sz="2000" b="1" kern="100" dirty="0">
              <a:solidFill>
                <a:schemeClr val="accent1">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06E5ACE0-A8D1-03FB-3A08-CDBF1CB0DDF4}"/>
              </a:ext>
            </a:extLst>
          </p:cNvPr>
          <p:cNvPicPr>
            <a:picLocks noChangeAspect="1"/>
          </p:cNvPicPr>
          <p:nvPr/>
        </p:nvPicPr>
        <p:blipFill>
          <a:blip r:embed="rId6"/>
          <a:stretch>
            <a:fillRect/>
          </a:stretch>
        </p:blipFill>
        <p:spPr>
          <a:xfrm>
            <a:off x="3354114" y="4974390"/>
            <a:ext cx="990600" cy="304800"/>
          </a:xfrm>
          <a:prstGeom prst="rect">
            <a:avLst/>
          </a:prstGeom>
        </p:spPr>
      </p:pic>
      <p:sp>
        <p:nvSpPr>
          <p:cNvPr id="19" name="文本框 18">
            <a:extLst>
              <a:ext uri="{FF2B5EF4-FFF2-40B4-BE49-F238E27FC236}">
                <a16:creationId xmlns:a16="http://schemas.microsoft.com/office/drawing/2014/main" id="{431F3413-7475-FF81-520F-45C04F066034}"/>
              </a:ext>
            </a:extLst>
          </p:cNvPr>
          <p:cNvSpPr txBox="1"/>
          <p:nvPr/>
        </p:nvSpPr>
        <p:spPr>
          <a:xfrm>
            <a:off x="8092541" y="5424952"/>
            <a:ext cx="2443655" cy="344518"/>
          </a:xfrm>
          <a:prstGeom prst="rect">
            <a:avLst/>
          </a:prstGeom>
          <a:noFill/>
        </p:spPr>
        <p:txBody>
          <a:bodyPr wrap="square" rtlCol="0">
            <a:spAutoFit/>
          </a:bodyPr>
          <a:lstStyle/>
          <a:p>
            <a:pPr algn="ctr">
              <a:lnSpc>
                <a:spcPct val="130000"/>
              </a:lnSpc>
            </a:pPr>
            <a:r>
              <a:rPr lang="en-US" altLang="zh-CN" sz="1400" b="1">
                <a:solidFill>
                  <a:srgbClr val="24292F"/>
                </a:solidFill>
                <a:latin typeface="Times New Roman" panose="02020603050405020304" pitchFamily="18" charset="0"/>
                <a:cs typeface="Times New Roman" panose="02020603050405020304" pitchFamily="18" charset="0"/>
              </a:rPr>
              <a:t>MEC architecture</a:t>
            </a:r>
            <a:endParaRPr lang="zh-CN" altLang="en-US" sz="1400" b="1" dirty="0">
              <a:solidFill>
                <a:srgbClr val="24292F"/>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87B1644-C263-A1D2-2E75-D100B2A5E6EA}"/>
              </a:ext>
            </a:extLst>
          </p:cNvPr>
          <p:cNvSpPr txBox="1"/>
          <p:nvPr/>
        </p:nvSpPr>
        <p:spPr>
          <a:xfrm>
            <a:off x="1054565" y="1992263"/>
            <a:ext cx="5704376" cy="226408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altLang="zh-CN" sz="1600" b="0" i="0">
                <a:solidFill>
                  <a:srgbClr val="24292F"/>
                </a:solidFill>
                <a:effectLst/>
                <a:latin typeface="Times New Roman" panose="02020603050405020304" pitchFamily="18" charset="0"/>
                <a:cs typeface="Times New Roman" panose="02020603050405020304" pitchFamily="18" charset="0"/>
              </a:rPr>
              <a:t>MEC paradigm effectively reduces service latency and enhances data processing speeds by deploying computational resources and services at the network edge. </a:t>
            </a:r>
          </a:p>
          <a:p>
            <a:pPr marL="285750" indent="-285750" algn="just">
              <a:lnSpc>
                <a:spcPct val="150000"/>
              </a:lnSpc>
              <a:buFont typeface="Wingdings" panose="05000000000000000000" pitchFamily="2" charset="2"/>
              <a:buChar char="Ø"/>
            </a:pPr>
            <a:r>
              <a:rPr lang="en-US" altLang="zh-CN" sz="1600" b="0" i="0">
                <a:solidFill>
                  <a:srgbClr val="24292F"/>
                </a:solidFill>
                <a:effectLst/>
                <a:latin typeface="Times New Roman" panose="02020603050405020304" pitchFamily="18" charset="0"/>
                <a:cs typeface="Times New Roman" panose="02020603050405020304" pitchFamily="18" charset="0"/>
              </a:rPr>
              <a:t>MEC alleviates the load on traditional central cloud centers, optimizes network bandwidth utilization, reduces energy consumption, and improves the overall network efficiency.</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BE2DCA32-550C-ACFA-0F77-C8BEFE6E6115}"/>
              </a:ext>
            </a:extLst>
          </p:cNvPr>
          <p:cNvSpPr txBox="1"/>
          <p:nvPr/>
        </p:nvSpPr>
        <p:spPr>
          <a:xfrm>
            <a:off x="252246" y="1682377"/>
            <a:ext cx="6096000" cy="449418"/>
          </a:xfrm>
          <a:prstGeom prst="rect">
            <a:avLst/>
          </a:prstGeom>
          <a:noFill/>
        </p:spPr>
        <p:txBody>
          <a:bodyPr wrap="square">
            <a:spAutoFit/>
          </a:bodyPr>
          <a:lstStyle/>
          <a:p>
            <a:pPr marL="800100" lvl="1" indent="-342900" algn="just">
              <a:lnSpc>
                <a:spcPct val="130000"/>
              </a:lnSpc>
              <a:buFont typeface="Wingdings" panose="05000000000000000000" pitchFamily="2" charset="2"/>
              <a:buChar char="n"/>
            </a:pP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MEC </a:t>
            </a:r>
            <a:r>
              <a:rPr kumimoji="1" lang="en-US" altLang="zh-CN" sz="2000" b="1" kern="100">
                <a:latin typeface="Times New Roman" panose="02020603050405020304" pitchFamily="18" charset="0"/>
                <a:ea typeface="宋体" panose="02010600030101010101" pitchFamily="2" charset="-122"/>
                <a:cs typeface="Times New Roman" panose="02020603050405020304" pitchFamily="18" charset="0"/>
              </a:rPr>
              <a:t>paradigm</a:t>
            </a: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 </a:t>
            </a:r>
            <a:endPar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A08487BF-795D-8A35-0064-1DD56A73EF9E}"/>
              </a:ext>
            </a:extLst>
          </p:cNvPr>
          <p:cNvSpPr txBox="1"/>
          <p:nvPr/>
        </p:nvSpPr>
        <p:spPr>
          <a:xfrm>
            <a:off x="252246" y="4222610"/>
            <a:ext cx="6560107" cy="452496"/>
          </a:xfrm>
          <a:prstGeom prst="rect">
            <a:avLst/>
          </a:prstGeom>
          <a:noFill/>
        </p:spPr>
        <p:txBody>
          <a:bodyPr wrap="square">
            <a:spAutoFit/>
          </a:bodyPr>
          <a:lstStyle/>
          <a:p>
            <a:pPr marL="800100" lvl="1" indent="-342900" algn="just">
              <a:lnSpc>
                <a:spcPct val="130000"/>
              </a:lnSpc>
              <a:buFont typeface="Wingdings" panose="05000000000000000000" pitchFamily="2" charset="2"/>
              <a:buChar char="n"/>
            </a:pP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ISTNs equipped with satellite edge servers</a:t>
            </a:r>
            <a:endPar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9839633F-6E58-47F8-F65E-21860AADC9C9}"/>
              </a:ext>
            </a:extLst>
          </p:cNvPr>
          <p:cNvSpPr txBox="1"/>
          <p:nvPr/>
        </p:nvSpPr>
        <p:spPr>
          <a:xfrm>
            <a:off x="1054563" y="4675106"/>
            <a:ext cx="5704375" cy="152541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600">
                <a:solidFill>
                  <a:srgbClr val="24292F"/>
                </a:solidFill>
                <a:latin typeface="Times New Roman" panose="02020603050405020304" pitchFamily="18" charset="0"/>
                <a:cs typeface="Times New Roman" panose="02020603050405020304" pitchFamily="18" charset="0"/>
              </a:rPr>
              <a:t>Incorporating the OEC paradigm </a:t>
            </a:r>
            <a:r>
              <a:rPr lang="en-US" altLang="zh-CN" sz="1600">
                <a:solidFill>
                  <a:srgbClr val="24292F"/>
                </a:solidFill>
                <a:latin typeface="Times New Roman" panose="02020603050405020304" pitchFamily="18" charset="0"/>
                <a:cs typeface="Times New Roman" panose="02020603050405020304" pitchFamily="18" charset="0"/>
              </a:rPr>
              <a:t>ISTNs</a:t>
            </a:r>
            <a:r>
              <a:rPr lang="zh-CN" altLang="en-US" sz="1600">
                <a:solidFill>
                  <a:srgbClr val="24292F"/>
                </a:solidFill>
                <a:latin typeface="Times New Roman" panose="02020603050405020304" pitchFamily="18" charset="0"/>
                <a:cs typeface="Times New Roman" panose="02020603050405020304" pitchFamily="18" charset="0"/>
              </a:rPr>
              <a:t> can simultaneously address the emerging demands for coverage and computational power. This enables seamless, low-latency computing services with global coverage for terrestrial users.</a:t>
            </a:r>
          </a:p>
        </p:txBody>
      </p:sp>
      <p:pic>
        <p:nvPicPr>
          <p:cNvPr id="11" name="图片 10">
            <a:extLst>
              <a:ext uri="{FF2B5EF4-FFF2-40B4-BE49-F238E27FC236}">
                <a16:creationId xmlns:a16="http://schemas.microsoft.com/office/drawing/2014/main" id="{70D4D4C3-F51D-304A-39E1-7812DB92D5AE}"/>
              </a:ext>
            </a:extLst>
          </p:cNvPr>
          <p:cNvPicPr>
            <a:picLocks noChangeAspect="1"/>
          </p:cNvPicPr>
          <p:nvPr/>
        </p:nvPicPr>
        <p:blipFill>
          <a:blip r:embed="rId7"/>
          <a:stretch>
            <a:fillRect/>
          </a:stretch>
        </p:blipFill>
        <p:spPr>
          <a:xfrm>
            <a:off x="7052687" y="1890251"/>
            <a:ext cx="4523364" cy="3553720"/>
          </a:xfrm>
          <a:prstGeom prst="rect">
            <a:avLst/>
          </a:prstGeom>
        </p:spPr>
      </p:pic>
    </p:spTree>
    <p:extLst>
      <p:ext uri="{BB962C8B-B14F-4D97-AF65-F5344CB8AC3E}">
        <p14:creationId xmlns:p14="http://schemas.microsoft.com/office/powerpoint/2010/main" val="234375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1.2</a:t>
            </a:r>
            <a:endParaRPr kumimoji="1" lang="zh-CN" altLang="en-US"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3542958" cy="523220"/>
          </a:xfrm>
          <a:prstGeom prst="rect">
            <a:avLst/>
          </a:prstGeom>
          <a:noFill/>
        </p:spPr>
        <p:txBody>
          <a:bodyPr wrap="none" rtlCol="0">
            <a:spAutoFit/>
          </a:bodyPr>
          <a:lstStyle/>
          <a:p>
            <a:pPr algn="l"/>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Research status</a:t>
            </a:r>
            <a:endParaRPr kumimoji="1" lang="zh-CN" altLang="en-US" sz="28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09347532-4CA9-ADA7-377C-8D0C978FA301}"/>
              </a:ext>
            </a:extLst>
          </p:cNvPr>
          <p:cNvSpPr/>
          <p:nvPr/>
        </p:nvSpPr>
        <p:spPr>
          <a:xfrm>
            <a:off x="391056" y="1249638"/>
            <a:ext cx="3433927" cy="744131"/>
          </a:xfrm>
          <a:prstGeom prst="rect">
            <a:avLst/>
          </a:prstGeom>
          <a:solidFill>
            <a:srgbClr val="BBCCE6"/>
          </a:solidFill>
          <a:ln>
            <a:solidFill>
              <a:srgbClr val="578DD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2E726BCE-6125-F225-18DF-A5E1B59383CE}"/>
              </a:ext>
            </a:extLst>
          </p:cNvPr>
          <p:cNvSpPr/>
          <p:nvPr/>
        </p:nvSpPr>
        <p:spPr>
          <a:xfrm>
            <a:off x="4795691" y="1434381"/>
            <a:ext cx="2006601" cy="369044"/>
          </a:xfrm>
          <a:prstGeom prst="rect">
            <a:avLst/>
          </a:prstGeom>
          <a:solidFill>
            <a:srgbClr val="E9DDEF"/>
          </a:solidFill>
          <a:ln>
            <a:solidFill>
              <a:srgbClr val="EDDBF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600" b="1">
              <a:solidFill>
                <a:schemeClr val="tx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5133398F-F1BA-CAAC-32F2-6A7460F0D059}"/>
              </a:ext>
            </a:extLst>
          </p:cNvPr>
          <p:cNvSpPr/>
          <p:nvPr/>
        </p:nvSpPr>
        <p:spPr>
          <a:xfrm>
            <a:off x="377676" y="2853549"/>
            <a:ext cx="3433928" cy="923330"/>
          </a:xfrm>
          <a:prstGeom prst="rect">
            <a:avLst/>
          </a:prstGeom>
          <a:solidFill>
            <a:srgbClr val="BBCCE6"/>
          </a:solidFill>
          <a:ln>
            <a:solidFill>
              <a:srgbClr val="578DD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E342441B-F5CA-5D38-674D-85FAF0532BF2}"/>
              </a:ext>
            </a:extLst>
          </p:cNvPr>
          <p:cNvSpPr/>
          <p:nvPr/>
        </p:nvSpPr>
        <p:spPr>
          <a:xfrm>
            <a:off x="4792204" y="2783988"/>
            <a:ext cx="2018352" cy="479035"/>
          </a:xfrm>
          <a:prstGeom prst="rect">
            <a:avLst/>
          </a:prstGeom>
          <a:solidFill>
            <a:srgbClr val="E9DDEF"/>
          </a:solidFill>
          <a:ln>
            <a:solidFill>
              <a:srgbClr val="EDDBF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b="1">
              <a:solidFill>
                <a:schemeClr val="tx1"/>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6494D87D-E0F7-7782-8B93-75EDD9337335}"/>
              </a:ext>
            </a:extLst>
          </p:cNvPr>
          <p:cNvSpPr txBox="1"/>
          <p:nvPr/>
        </p:nvSpPr>
        <p:spPr>
          <a:xfrm>
            <a:off x="5071608" y="2759542"/>
            <a:ext cx="1778000" cy="746615"/>
          </a:xfrm>
          <a:prstGeom prst="rect">
            <a:avLst/>
          </a:prstGeom>
          <a:noFill/>
        </p:spPr>
        <p:txBody>
          <a:bodyPr wrap="square" rtlCol="0">
            <a:spAutoFit/>
          </a:bodyPr>
          <a:lstStyle/>
          <a:p>
            <a:r>
              <a:rPr lang="en-US" altLang="zh-CN" sz="1400" b="1">
                <a:solidFill>
                  <a:schemeClr val="tx1"/>
                </a:solidFill>
                <a:latin typeface="Times New Roman" panose="02020603050405020304" pitchFamily="18" charset="0"/>
                <a:cs typeface="Times New Roman" panose="02020603050405020304" pitchFamily="18" charset="0"/>
              </a:rPr>
              <a:t>High algorithmic complexity</a:t>
            </a:r>
            <a:endParaRPr lang="zh-CN" altLang="en-US" sz="1400" b="1">
              <a:solidFill>
                <a:schemeClr val="tx1"/>
              </a:solidFill>
              <a:latin typeface="Times New Roman" panose="02020603050405020304" pitchFamily="18" charset="0"/>
              <a:cs typeface="Times New Roman" panose="02020603050405020304" pitchFamily="18" charset="0"/>
            </a:endParaRPr>
          </a:p>
          <a:p>
            <a:pPr algn="ctr">
              <a:lnSpc>
                <a:spcPct val="130000"/>
              </a:lnSpc>
            </a:pPr>
            <a:endParaRPr kumimoji="1" lang="zh-CN" altLang="en-US" sz="1200" dirty="0">
              <a:latin typeface="Source Han Sans SC Normal" panose="020B0400000000000000" pitchFamily="34" charset="-128"/>
              <a:ea typeface="Source Han Sans SC Normal" panose="020B0400000000000000" pitchFamily="34" charset="-128"/>
            </a:endParaRPr>
          </a:p>
        </p:txBody>
      </p:sp>
      <p:sp>
        <p:nvSpPr>
          <p:cNvPr id="13" name="矩形 12">
            <a:extLst>
              <a:ext uri="{FF2B5EF4-FFF2-40B4-BE49-F238E27FC236}">
                <a16:creationId xmlns:a16="http://schemas.microsoft.com/office/drawing/2014/main" id="{EC82AFFB-0323-41FF-41A9-80EDF4DF3B9F}"/>
              </a:ext>
            </a:extLst>
          </p:cNvPr>
          <p:cNvSpPr/>
          <p:nvPr/>
        </p:nvSpPr>
        <p:spPr>
          <a:xfrm>
            <a:off x="4792204" y="2344837"/>
            <a:ext cx="2018352" cy="360164"/>
          </a:xfrm>
          <a:prstGeom prst="rect">
            <a:avLst/>
          </a:prstGeom>
          <a:solidFill>
            <a:srgbClr val="E9DDEF"/>
          </a:solidFill>
          <a:ln>
            <a:solidFill>
              <a:srgbClr val="EDDBF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zh-CN" b="1">
              <a:solidFill>
                <a:schemeClr val="tx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1D075975-9558-BCC1-80FC-EA89CC3F0502}"/>
              </a:ext>
            </a:extLst>
          </p:cNvPr>
          <p:cNvSpPr txBox="1"/>
          <p:nvPr/>
        </p:nvSpPr>
        <p:spPr>
          <a:xfrm>
            <a:off x="4871111" y="2329059"/>
            <a:ext cx="1831977" cy="595804"/>
          </a:xfrm>
          <a:prstGeom prst="rect">
            <a:avLst/>
          </a:prstGeom>
          <a:noFill/>
        </p:spPr>
        <p:txBody>
          <a:bodyPr wrap="square" rtlCol="0">
            <a:spAutoFit/>
          </a:bodyPr>
          <a:lstStyle/>
          <a:p>
            <a:pPr algn="ctr">
              <a:lnSpc>
                <a:spcPct val="130000"/>
              </a:lnSpc>
            </a:pPr>
            <a:r>
              <a:rPr lang="zh-CN" altLang="en-US" sz="1400" b="1">
                <a:solidFill>
                  <a:schemeClr val="tx1"/>
                </a:solidFill>
                <a:latin typeface="Times New Roman" panose="02020603050405020304" pitchFamily="18" charset="0"/>
                <a:cs typeface="Times New Roman" panose="02020603050405020304" pitchFamily="18" charset="0"/>
              </a:rPr>
              <a:t>High latency</a:t>
            </a:r>
            <a:endParaRPr lang="en-US" altLang="zh-CN" sz="1400" b="1">
              <a:solidFill>
                <a:schemeClr val="tx1"/>
              </a:solidFill>
              <a:latin typeface="Times New Roman" panose="02020603050405020304" pitchFamily="18" charset="0"/>
              <a:cs typeface="Times New Roman" panose="02020603050405020304" pitchFamily="18" charset="0"/>
            </a:endParaRPr>
          </a:p>
          <a:p>
            <a:pPr algn="ctr">
              <a:lnSpc>
                <a:spcPct val="130000"/>
              </a:lnSpc>
            </a:pPr>
            <a:endParaRPr kumimoji="1" lang="zh-CN" altLang="en-US" sz="1200" dirty="0">
              <a:latin typeface="Source Han Sans SC Normal" panose="020B0400000000000000" pitchFamily="34" charset="-128"/>
              <a:ea typeface="Source Han Sans SC Normal" panose="020B0400000000000000" pitchFamily="34" charset="-128"/>
            </a:endParaRPr>
          </a:p>
        </p:txBody>
      </p:sp>
      <p:sp>
        <p:nvSpPr>
          <p:cNvPr id="14" name="矩形 13">
            <a:extLst>
              <a:ext uri="{FF2B5EF4-FFF2-40B4-BE49-F238E27FC236}">
                <a16:creationId xmlns:a16="http://schemas.microsoft.com/office/drawing/2014/main" id="{3883F867-5AF8-11C9-36C9-7B2B3E58FE31}"/>
              </a:ext>
            </a:extLst>
          </p:cNvPr>
          <p:cNvSpPr/>
          <p:nvPr/>
        </p:nvSpPr>
        <p:spPr>
          <a:xfrm>
            <a:off x="4792204" y="3347648"/>
            <a:ext cx="2006601" cy="736069"/>
          </a:xfrm>
          <a:prstGeom prst="rect">
            <a:avLst/>
          </a:prstGeom>
          <a:solidFill>
            <a:srgbClr val="E9DDEF"/>
          </a:solidFill>
          <a:ln>
            <a:solidFill>
              <a:srgbClr val="EDDBF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600" b="1">
              <a:solidFill>
                <a:schemeClr val="tx1"/>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71FF6657-3666-37A5-D0DC-9A22397F66BA}"/>
              </a:ext>
            </a:extLst>
          </p:cNvPr>
          <p:cNvSpPr txBox="1"/>
          <p:nvPr/>
        </p:nvSpPr>
        <p:spPr>
          <a:xfrm>
            <a:off x="4873507" y="1424687"/>
            <a:ext cx="1828800" cy="595804"/>
          </a:xfrm>
          <a:prstGeom prst="rect">
            <a:avLst/>
          </a:prstGeom>
          <a:noFill/>
        </p:spPr>
        <p:txBody>
          <a:bodyPr wrap="square" rtlCol="0">
            <a:spAutoFit/>
          </a:bodyPr>
          <a:lstStyle/>
          <a:p>
            <a:pPr algn="ctr">
              <a:lnSpc>
                <a:spcPct val="130000"/>
              </a:lnSpc>
            </a:pPr>
            <a:r>
              <a:rPr lang="zh-CN" altLang="en-US" sz="1400" b="1">
                <a:solidFill>
                  <a:schemeClr val="tx1"/>
                </a:solidFill>
                <a:latin typeface="Times New Roman" panose="02020603050405020304" pitchFamily="18" charset="0"/>
                <a:cs typeface="Times New Roman" panose="02020603050405020304" pitchFamily="18" charset="0"/>
              </a:rPr>
              <a:t>High latency</a:t>
            </a:r>
            <a:endParaRPr lang="en-US" altLang="zh-CN" sz="1400" b="1">
              <a:solidFill>
                <a:schemeClr val="tx1"/>
              </a:solidFill>
              <a:latin typeface="Times New Roman" panose="02020603050405020304" pitchFamily="18" charset="0"/>
              <a:cs typeface="Times New Roman" panose="02020603050405020304" pitchFamily="18" charset="0"/>
            </a:endParaRPr>
          </a:p>
          <a:p>
            <a:pPr algn="ctr">
              <a:lnSpc>
                <a:spcPct val="130000"/>
              </a:lnSpc>
            </a:pPr>
            <a:endParaRPr kumimoji="1" lang="zh-CN" altLang="en-US" sz="1200" dirty="0">
              <a:latin typeface="Source Han Sans SC Normal" panose="020B0400000000000000" pitchFamily="34" charset="-128"/>
              <a:ea typeface="Source Han Sans SC Normal" panose="020B0400000000000000" pitchFamily="34" charset="-128"/>
            </a:endParaRPr>
          </a:p>
        </p:txBody>
      </p:sp>
      <p:sp>
        <p:nvSpPr>
          <p:cNvPr id="16" name="文本框 15">
            <a:extLst>
              <a:ext uri="{FF2B5EF4-FFF2-40B4-BE49-F238E27FC236}">
                <a16:creationId xmlns:a16="http://schemas.microsoft.com/office/drawing/2014/main" id="{57FEF1C9-5CF7-6C47-CAE8-8D5ADA1BCEB2}"/>
              </a:ext>
            </a:extLst>
          </p:cNvPr>
          <p:cNvSpPr txBox="1"/>
          <p:nvPr/>
        </p:nvSpPr>
        <p:spPr>
          <a:xfrm>
            <a:off x="4833989" y="3337102"/>
            <a:ext cx="2006602" cy="962058"/>
          </a:xfrm>
          <a:prstGeom prst="rect">
            <a:avLst/>
          </a:prstGeom>
          <a:noFill/>
        </p:spPr>
        <p:txBody>
          <a:bodyPr wrap="square" rtlCol="0">
            <a:spAutoFit/>
          </a:bodyPr>
          <a:lstStyle/>
          <a:p>
            <a:r>
              <a:rPr lang="en-US" altLang="zh-CN" sz="1400" b="1">
                <a:solidFill>
                  <a:schemeClr val="tx1"/>
                </a:solidFill>
                <a:latin typeface="Times New Roman" panose="02020603050405020304" pitchFamily="18" charset="0"/>
                <a:cs typeface="Times New Roman" panose="02020603050405020304" pitchFamily="18" charset="0"/>
              </a:rPr>
              <a:t>Inability to adapt to dynamically changing network environments</a:t>
            </a:r>
            <a:endParaRPr lang="zh-CN" altLang="en-US" sz="1400" b="1">
              <a:solidFill>
                <a:schemeClr val="tx1"/>
              </a:solidFill>
              <a:latin typeface="Times New Roman" panose="02020603050405020304" pitchFamily="18" charset="0"/>
              <a:cs typeface="Times New Roman" panose="02020603050405020304" pitchFamily="18" charset="0"/>
            </a:endParaRPr>
          </a:p>
          <a:p>
            <a:pPr algn="ctr">
              <a:lnSpc>
                <a:spcPct val="130000"/>
              </a:lnSpc>
            </a:pPr>
            <a:endParaRPr kumimoji="1" lang="zh-CN" altLang="en-US" sz="1200" dirty="0">
              <a:latin typeface="Source Han Sans SC Normal" panose="020B0400000000000000" pitchFamily="34" charset="-128"/>
              <a:ea typeface="Source Han Sans SC Normal" panose="020B0400000000000000" pitchFamily="34" charset="-128"/>
            </a:endParaRPr>
          </a:p>
        </p:txBody>
      </p:sp>
      <p:sp>
        <p:nvSpPr>
          <p:cNvPr id="17" name="矩形 16">
            <a:extLst>
              <a:ext uri="{FF2B5EF4-FFF2-40B4-BE49-F238E27FC236}">
                <a16:creationId xmlns:a16="http://schemas.microsoft.com/office/drawing/2014/main" id="{0A46154B-320F-9263-5775-171584136A5A}"/>
              </a:ext>
            </a:extLst>
          </p:cNvPr>
          <p:cNvSpPr/>
          <p:nvPr/>
        </p:nvSpPr>
        <p:spPr>
          <a:xfrm>
            <a:off x="352691" y="4617087"/>
            <a:ext cx="3446679" cy="1200329"/>
          </a:xfrm>
          <a:prstGeom prst="rect">
            <a:avLst/>
          </a:prstGeom>
          <a:solidFill>
            <a:srgbClr val="BBCCE6"/>
          </a:solidFill>
          <a:ln>
            <a:solidFill>
              <a:srgbClr val="578DD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A3A8E8E-E7F8-AF89-C866-D2CC24E494EA}"/>
              </a:ext>
            </a:extLst>
          </p:cNvPr>
          <p:cNvSpPr txBox="1"/>
          <p:nvPr/>
        </p:nvSpPr>
        <p:spPr>
          <a:xfrm>
            <a:off x="361317" y="4624172"/>
            <a:ext cx="3625368" cy="1200329"/>
          </a:xfrm>
          <a:prstGeom prst="rect">
            <a:avLst/>
          </a:prstGeom>
          <a:noFill/>
        </p:spPr>
        <p:txBody>
          <a:bodyPr wrap="square">
            <a:spAutoFit/>
          </a:bodyPr>
          <a:lstStyle/>
          <a:p>
            <a:r>
              <a:rPr lang="en-US" altLang="zh-CN" b="1">
                <a:latin typeface="Times New Roman" panose="02020603050405020304" pitchFamily="18" charset="0"/>
                <a:cs typeface="Times New Roman" panose="02020603050405020304" pitchFamily="18" charset="0"/>
              </a:rPr>
              <a:t>Consideration of computation offloading and resource allocation issues under a single satellite scenario</a:t>
            </a:r>
            <a:endParaRPr lang="zh-CN" altLang="en-US" b="1">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1A17D3DA-6321-C2E8-34D3-786E3B88482E}"/>
              </a:ext>
            </a:extLst>
          </p:cNvPr>
          <p:cNvSpPr txBox="1"/>
          <p:nvPr/>
        </p:nvSpPr>
        <p:spPr>
          <a:xfrm>
            <a:off x="281954" y="2847305"/>
            <a:ext cx="3625368" cy="923330"/>
          </a:xfrm>
          <a:prstGeom prst="rect">
            <a:avLst/>
          </a:prstGeom>
          <a:noFill/>
        </p:spPr>
        <p:txBody>
          <a:bodyPr wrap="square">
            <a:spAutoFit/>
          </a:bodyPr>
          <a:lstStyle/>
          <a:p>
            <a:pPr algn="ctr"/>
            <a:r>
              <a:rPr lang="en-US" altLang="zh-CN" b="1">
                <a:solidFill>
                  <a:schemeClr val="tx1"/>
                </a:solidFill>
                <a:latin typeface="Times New Roman" panose="02020603050405020304" pitchFamily="18" charset="0"/>
                <a:cs typeface="Times New Roman" panose="02020603050405020304" pitchFamily="18" charset="0"/>
              </a:rPr>
              <a:t>Using traditional algorithms for offloading decisions and resource allocation</a:t>
            </a: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404D4C0B-5CF3-ECA7-A602-179AADA30441}"/>
              </a:ext>
            </a:extLst>
          </p:cNvPr>
          <p:cNvSpPr txBox="1"/>
          <p:nvPr/>
        </p:nvSpPr>
        <p:spPr>
          <a:xfrm>
            <a:off x="386932" y="1295544"/>
            <a:ext cx="3468687" cy="646331"/>
          </a:xfrm>
          <a:prstGeom prst="rect">
            <a:avLst/>
          </a:prstGeom>
          <a:noFill/>
        </p:spPr>
        <p:txBody>
          <a:bodyPr wrap="square">
            <a:spAutoFit/>
          </a:bodyPr>
          <a:lstStyle/>
          <a:p>
            <a:pPr algn="ctr"/>
            <a:r>
              <a:rPr lang="en-US" altLang="zh-CN" b="1">
                <a:solidFill>
                  <a:schemeClr val="tx1"/>
                </a:solidFill>
                <a:latin typeface="Times New Roman" panose="02020603050405020304" pitchFamily="18" charset="0"/>
                <a:cs typeface="Times New Roman" panose="02020603050405020304" pitchFamily="18" charset="0"/>
              </a:rPr>
              <a:t>Using LEO satellites as a relay to expand the coverage area</a:t>
            </a: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9D8BC80C-09D3-602C-EEF1-40C30B6DEFEE}"/>
              </a:ext>
            </a:extLst>
          </p:cNvPr>
          <p:cNvSpPr/>
          <p:nvPr/>
        </p:nvSpPr>
        <p:spPr>
          <a:xfrm>
            <a:off x="4746233" y="4581027"/>
            <a:ext cx="2109596" cy="1112610"/>
          </a:xfrm>
          <a:prstGeom prst="rect">
            <a:avLst/>
          </a:prstGeom>
          <a:noFill/>
          <a:ln>
            <a:solidFill>
              <a:srgbClr val="578DD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50BEE8E-A5E0-40F0-D821-8DBFEFE44157}"/>
              </a:ext>
            </a:extLst>
          </p:cNvPr>
          <p:cNvSpPr/>
          <p:nvPr/>
        </p:nvSpPr>
        <p:spPr>
          <a:xfrm>
            <a:off x="4807444" y="4633854"/>
            <a:ext cx="2006601" cy="374610"/>
          </a:xfrm>
          <a:prstGeom prst="rect">
            <a:avLst/>
          </a:prstGeom>
          <a:solidFill>
            <a:srgbClr val="E9DDEF"/>
          </a:solidFill>
          <a:ln>
            <a:solidFill>
              <a:srgbClr val="EDDBF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600" b="1">
              <a:solidFill>
                <a:schemeClr val="tx1"/>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EE67CD72-0879-E93D-F428-3CC7B6CB2D4A}"/>
              </a:ext>
            </a:extLst>
          </p:cNvPr>
          <p:cNvSpPr/>
          <p:nvPr/>
        </p:nvSpPr>
        <p:spPr>
          <a:xfrm>
            <a:off x="4807444" y="5110165"/>
            <a:ext cx="2006600" cy="523228"/>
          </a:xfrm>
          <a:prstGeom prst="rect">
            <a:avLst/>
          </a:prstGeom>
          <a:solidFill>
            <a:srgbClr val="E9DDEF"/>
          </a:solidFill>
          <a:ln>
            <a:solidFill>
              <a:srgbClr val="EDDBF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CN" altLang="en-US" sz="1600" b="1">
              <a:solidFill>
                <a:schemeClr val="tx1"/>
              </a:solidFill>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857F4952-2C67-8E89-B977-4F4D5C379B6E}"/>
              </a:ext>
            </a:extLst>
          </p:cNvPr>
          <p:cNvSpPr txBox="1"/>
          <p:nvPr/>
        </p:nvSpPr>
        <p:spPr>
          <a:xfrm>
            <a:off x="4812171" y="4658739"/>
            <a:ext cx="2106095" cy="307777"/>
          </a:xfrm>
          <a:prstGeom prst="rect">
            <a:avLst/>
          </a:prstGeom>
          <a:noFill/>
        </p:spPr>
        <p:txBody>
          <a:bodyPr wrap="square">
            <a:spAutoFit/>
          </a:bodyPr>
          <a:lstStyle/>
          <a:p>
            <a:r>
              <a:rPr lang="en-US" altLang="zh-CN" sz="1400" b="1">
                <a:latin typeface="Times New Roman" panose="02020603050405020304" pitchFamily="18" charset="0"/>
                <a:cs typeface="Times New Roman" panose="02020603050405020304" pitchFamily="18" charset="0"/>
              </a:rPr>
              <a:t>Single satellite overload</a:t>
            </a:r>
            <a:endParaRPr lang="zh-CN" altLang="en-US" sz="1400" b="1">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BDD22435-ADAF-595B-C457-D95354A6FB12}"/>
              </a:ext>
            </a:extLst>
          </p:cNvPr>
          <p:cNvSpPr txBox="1"/>
          <p:nvPr/>
        </p:nvSpPr>
        <p:spPr>
          <a:xfrm>
            <a:off x="4837942" y="5110165"/>
            <a:ext cx="2172034" cy="523220"/>
          </a:xfrm>
          <a:prstGeom prst="rect">
            <a:avLst/>
          </a:prstGeom>
          <a:noFill/>
        </p:spPr>
        <p:txBody>
          <a:bodyPr wrap="square">
            <a:spAutoFit/>
          </a:bodyPr>
          <a:lstStyle/>
          <a:p>
            <a:r>
              <a:rPr lang="en-US" altLang="zh-CN" sz="1400" b="1">
                <a:latin typeface="Times New Roman" panose="02020603050405020304" pitchFamily="18" charset="0"/>
                <a:cs typeface="Times New Roman" panose="02020603050405020304" pitchFamily="18" charset="0"/>
              </a:rPr>
              <a:t>Low resource utilization rate</a:t>
            </a:r>
            <a:endParaRPr lang="zh-CN" altLang="en-US" sz="1400" b="1">
              <a:latin typeface="Times New Roman" panose="02020603050405020304" pitchFamily="18" charset="0"/>
              <a:cs typeface="Times New Roman" panose="02020603050405020304" pitchFamily="18" charset="0"/>
            </a:endParaRPr>
          </a:p>
        </p:txBody>
      </p:sp>
      <p:sp>
        <p:nvSpPr>
          <p:cNvPr id="46" name="矩形 45">
            <a:extLst>
              <a:ext uri="{FF2B5EF4-FFF2-40B4-BE49-F238E27FC236}">
                <a16:creationId xmlns:a16="http://schemas.microsoft.com/office/drawing/2014/main" id="{D28234AD-01DE-A440-C17A-9EA17FEF9A8D}"/>
              </a:ext>
            </a:extLst>
          </p:cNvPr>
          <p:cNvSpPr/>
          <p:nvPr/>
        </p:nvSpPr>
        <p:spPr>
          <a:xfrm>
            <a:off x="4729622" y="2298675"/>
            <a:ext cx="2109596" cy="1834771"/>
          </a:xfrm>
          <a:prstGeom prst="rect">
            <a:avLst/>
          </a:prstGeom>
          <a:noFill/>
          <a:ln>
            <a:solidFill>
              <a:srgbClr val="578DD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E284EB73-4AD3-3A47-DF04-9453E590F76F}"/>
              </a:ext>
            </a:extLst>
          </p:cNvPr>
          <p:cNvSpPr/>
          <p:nvPr/>
        </p:nvSpPr>
        <p:spPr>
          <a:xfrm>
            <a:off x="4733110" y="1382739"/>
            <a:ext cx="2109596" cy="467241"/>
          </a:xfrm>
          <a:prstGeom prst="rect">
            <a:avLst/>
          </a:prstGeom>
          <a:noFill/>
          <a:ln>
            <a:solidFill>
              <a:srgbClr val="578DD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EE7AC26C-9837-97D1-AE26-21CDFC3FFA1C}"/>
              </a:ext>
            </a:extLst>
          </p:cNvPr>
          <p:cNvSpPr/>
          <p:nvPr/>
        </p:nvSpPr>
        <p:spPr>
          <a:xfrm>
            <a:off x="3887564" y="1475788"/>
            <a:ext cx="785374" cy="273354"/>
          </a:xfrm>
          <a:prstGeom prst="rightArrow">
            <a:avLst/>
          </a:prstGeom>
          <a:solidFill>
            <a:srgbClr val="A8D08D"/>
          </a:solidFill>
          <a:ln>
            <a:solidFill>
              <a:srgbClr val="70AD4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右 49">
            <a:extLst>
              <a:ext uri="{FF2B5EF4-FFF2-40B4-BE49-F238E27FC236}">
                <a16:creationId xmlns:a16="http://schemas.microsoft.com/office/drawing/2014/main" id="{2AFC7672-F554-DEB8-225E-769C32A04771}"/>
              </a:ext>
            </a:extLst>
          </p:cNvPr>
          <p:cNvSpPr/>
          <p:nvPr/>
        </p:nvSpPr>
        <p:spPr>
          <a:xfrm>
            <a:off x="3881109" y="3104507"/>
            <a:ext cx="785374" cy="273354"/>
          </a:xfrm>
          <a:prstGeom prst="rightArrow">
            <a:avLst/>
          </a:prstGeom>
          <a:solidFill>
            <a:srgbClr val="A8D08D"/>
          </a:solidFill>
          <a:ln>
            <a:solidFill>
              <a:srgbClr val="70AD4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右 50">
            <a:extLst>
              <a:ext uri="{FF2B5EF4-FFF2-40B4-BE49-F238E27FC236}">
                <a16:creationId xmlns:a16="http://schemas.microsoft.com/office/drawing/2014/main" id="{17886FF6-942B-805C-5C0C-78942F886A62}"/>
              </a:ext>
            </a:extLst>
          </p:cNvPr>
          <p:cNvSpPr/>
          <p:nvPr/>
        </p:nvSpPr>
        <p:spPr>
          <a:xfrm>
            <a:off x="3867561" y="5036267"/>
            <a:ext cx="785374" cy="273354"/>
          </a:xfrm>
          <a:prstGeom prst="rightArrow">
            <a:avLst/>
          </a:prstGeom>
          <a:solidFill>
            <a:srgbClr val="A8D08D"/>
          </a:solidFill>
          <a:ln>
            <a:solidFill>
              <a:srgbClr val="70AD47"/>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5F79C039-D018-10D0-50CF-579CC478F538}"/>
              </a:ext>
            </a:extLst>
          </p:cNvPr>
          <p:cNvSpPr/>
          <p:nvPr/>
        </p:nvSpPr>
        <p:spPr>
          <a:xfrm>
            <a:off x="6976221" y="2995234"/>
            <a:ext cx="988326" cy="491899"/>
          </a:xfrm>
          <a:prstGeom prst="rightArrow">
            <a:avLst/>
          </a:prstGeom>
          <a:solidFill>
            <a:schemeClr val="accent4">
              <a:lumMod val="60000"/>
              <a:lumOff val="40000"/>
            </a:schemeClr>
          </a:solidFill>
          <a:ln>
            <a:solidFill>
              <a:schemeClr val="accent4">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B6A99329-7C39-9B40-3265-27EAC183C16F}"/>
              </a:ext>
            </a:extLst>
          </p:cNvPr>
          <p:cNvSpPr/>
          <p:nvPr/>
        </p:nvSpPr>
        <p:spPr>
          <a:xfrm>
            <a:off x="4670978" y="1252433"/>
            <a:ext cx="2247288" cy="4564984"/>
          </a:xfrm>
          <a:prstGeom prst="rect">
            <a:avLst/>
          </a:prstGeom>
          <a:noFill/>
          <a:ln>
            <a:solidFill>
              <a:srgbClr val="578DD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D940FE06-F0D3-046A-31F0-B9002B5A6F39}"/>
              </a:ext>
            </a:extLst>
          </p:cNvPr>
          <p:cNvSpPr/>
          <p:nvPr/>
        </p:nvSpPr>
        <p:spPr>
          <a:xfrm>
            <a:off x="8188384" y="1487688"/>
            <a:ext cx="3197168" cy="1149128"/>
          </a:xfrm>
          <a:prstGeom prst="rect">
            <a:avLst/>
          </a:prstGeom>
          <a:solidFill>
            <a:schemeClr val="accent6">
              <a:lumMod val="40000"/>
              <a:lumOff val="60000"/>
            </a:schemeClr>
          </a:solidFill>
          <a:ln>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34D0076C-11D6-FACC-F930-504F00F4952A}"/>
              </a:ext>
            </a:extLst>
          </p:cNvPr>
          <p:cNvSpPr txBox="1"/>
          <p:nvPr/>
        </p:nvSpPr>
        <p:spPr>
          <a:xfrm>
            <a:off x="8272216" y="1469260"/>
            <a:ext cx="3386385" cy="1200329"/>
          </a:xfrm>
          <a:prstGeom prst="rect">
            <a:avLst/>
          </a:prstGeom>
          <a:noFill/>
        </p:spPr>
        <p:txBody>
          <a:bodyPr wrap="square">
            <a:spAutoFit/>
          </a:bodyPr>
          <a:lstStyle/>
          <a:p>
            <a:r>
              <a:rPr lang="en-US" altLang="zh-CN" b="1">
                <a:latin typeface="Times New Roman" panose="02020603050405020304" pitchFamily="18" charset="0"/>
                <a:cs typeface="Times New Roman" panose="02020603050405020304" pitchFamily="18" charset="0"/>
              </a:rPr>
              <a:t>multi-satellite collaborative computation offloading and resource allocation problem in the ISTNs</a:t>
            </a:r>
            <a:endParaRPr lang="zh-CN" altLang="en-US" b="1">
              <a:latin typeface="Times New Roman" panose="02020603050405020304" pitchFamily="18" charset="0"/>
              <a:cs typeface="Times New Roman" panose="02020603050405020304" pitchFamily="18" charset="0"/>
            </a:endParaRPr>
          </a:p>
        </p:txBody>
      </p:sp>
      <p:sp>
        <p:nvSpPr>
          <p:cNvPr id="60" name="矩形 59">
            <a:extLst>
              <a:ext uri="{FF2B5EF4-FFF2-40B4-BE49-F238E27FC236}">
                <a16:creationId xmlns:a16="http://schemas.microsoft.com/office/drawing/2014/main" id="{DC5D6A5D-4095-C475-4720-49FEF0E15708}"/>
              </a:ext>
            </a:extLst>
          </p:cNvPr>
          <p:cNvSpPr/>
          <p:nvPr/>
        </p:nvSpPr>
        <p:spPr>
          <a:xfrm>
            <a:off x="8188382" y="3021571"/>
            <a:ext cx="3197167" cy="807493"/>
          </a:xfrm>
          <a:prstGeom prst="rect">
            <a:avLst/>
          </a:prstGeom>
          <a:solidFill>
            <a:schemeClr val="accent4">
              <a:lumMod val="20000"/>
              <a:lumOff val="80000"/>
            </a:schemeClr>
          </a:solid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Wireless channel environment dynamically changes and tasks arrive randomly</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BE5BB640-D868-7279-97FD-1417D82D79D7}"/>
              </a:ext>
            </a:extLst>
          </p:cNvPr>
          <p:cNvSpPr/>
          <p:nvPr/>
        </p:nvSpPr>
        <p:spPr>
          <a:xfrm>
            <a:off x="8188385" y="3948630"/>
            <a:ext cx="3197167" cy="807493"/>
          </a:xfrm>
          <a:prstGeom prst="rect">
            <a:avLst/>
          </a:prstGeom>
          <a:solidFill>
            <a:schemeClr val="accent4">
              <a:lumMod val="20000"/>
              <a:lumOff val="80000"/>
            </a:schemeClr>
          </a:solid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Characterize the latency of different tasks and meet the latency constraints of the tasks</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C61DB850-85EE-FB01-1A88-F30FDA9AFB95}"/>
              </a:ext>
            </a:extLst>
          </p:cNvPr>
          <p:cNvSpPr/>
          <p:nvPr/>
        </p:nvSpPr>
        <p:spPr>
          <a:xfrm>
            <a:off x="8188383" y="4850735"/>
            <a:ext cx="3197167" cy="807493"/>
          </a:xfrm>
          <a:prstGeom prst="rect">
            <a:avLst/>
          </a:prstGeom>
          <a:solidFill>
            <a:schemeClr val="accent4">
              <a:lumMod val="20000"/>
              <a:lumOff val="80000"/>
            </a:schemeClr>
          </a:solidFill>
          <a:ln>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Times New Roman" panose="02020603050405020304" pitchFamily="18" charset="0"/>
                <a:cs typeface="Times New Roman" panose="02020603050405020304" pitchFamily="18" charset="0"/>
              </a:rPr>
              <a:t>The multi-satellite collaboration leads to an increase in the dimensions of the action space and state space</a:t>
            </a:r>
            <a:endParaRPr lang="zh-CN" altLang="en-US" sz="1400" b="1">
              <a:solidFill>
                <a:schemeClr val="tx1"/>
              </a:solidFill>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CEDFE450-BD78-A021-515C-268F7378951E}"/>
              </a:ext>
            </a:extLst>
          </p:cNvPr>
          <p:cNvSpPr/>
          <p:nvPr/>
        </p:nvSpPr>
        <p:spPr>
          <a:xfrm>
            <a:off x="8098923" y="2924863"/>
            <a:ext cx="3386385" cy="2820202"/>
          </a:xfrm>
          <a:prstGeom prst="rect">
            <a:avLst/>
          </a:prstGeom>
          <a:noFill/>
          <a:ln>
            <a:solidFill>
              <a:schemeClr val="accent4">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CAAB7755-5249-EF53-D067-6F7575BBD52B}"/>
              </a:ext>
            </a:extLst>
          </p:cNvPr>
          <p:cNvSpPr/>
          <p:nvPr/>
        </p:nvSpPr>
        <p:spPr>
          <a:xfrm>
            <a:off x="8007213" y="1249638"/>
            <a:ext cx="3541383" cy="4574864"/>
          </a:xfrm>
          <a:prstGeom prst="rect">
            <a:avLst/>
          </a:prstGeom>
          <a:noFill/>
          <a:ln>
            <a:solidFill>
              <a:srgbClr val="578DD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13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1.3</a:t>
            </a:r>
            <a:endParaRPr kumimoji="1" lang="zh-CN" altLang="en-US"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510624" cy="523220"/>
          </a:xfrm>
          <a:prstGeom prst="rect">
            <a:avLst/>
          </a:prstGeom>
          <a:noFill/>
        </p:spPr>
        <p:txBody>
          <a:bodyPr wrap="none" rtlCol="0">
            <a:spAutoFit/>
          </a:bodyPr>
          <a:lstStyle/>
          <a:p>
            <a:pPr algn="l"/>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References</a:t>
            </a:r>
            <a:endParaRPr kumimoji="1" lang="zh-CN" altLang="en-US" sz="28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26C68039-7298-A381-4563-B898E72E6828}"/>
              </a:ext>
            </a:extLst>
          </p:cNvPr>
          <p:cNvSpPr txBox="1"/>
          <p:nvPr/>
        </p:nvSpPr>
        <p:spPr>
          <a:xfrm>
            <a:off x="263423" y="1202607"/>
            <a:ext cx="11665154" cy="461895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[1] S. Zhang, G. Cui, Y . Long, and W. Wang, “Joint computing and communication resource allocation for satellite communication networks with edge computing,” China Communications, vol. 18, no. 7, pp. 236– 252, 2021.</a:t>
            </a:r>
          </a:p>
          <a:p>
            <a:pPr marL="285750" indent="-285750">
              <a:lnSpc>
                <a:spcPct val="15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 Z. Song, Y . Hao, Y . Liu, and X. Sun, “Energy-efficient multiaccess edge computing for terrestrial-satellite internet of things,” IEEE Internet of Things Journal, vol. 8, no. 18, pp. 14 202–14 218, 2021.</a:t>
            </a:r>
          </a:p>
          <a:p>
            <a:pPr marL="285750" indent="-285750">
              <a:lnSpc>
                <a:spcPct val="15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3</a:t>
            </a:r>
            <a:r>
              <a:rPr lang="zh-CN" altLang="en-US">
                <a:latin typeface="Times New Roman" panose="02020603050405020304" pitchFamily="18" charset="0"/>
                <a:cs typeface="Times New Roman" panose="02020603050405020304" pitchFamily="18" charset="0"/>
              </a:rPr>
              <a:t>] Q. Tang, Z. Fei, B. Li, and Z. Han, “Computation offloading in leo satellite networks with hybrid cloud and edge computing,” IEEE Internet of Things Journal, vol. 8, no. 11, pp. 9164–9176, 2021.</a:t>
            </a:r>
          </a:p>
          <a:p>
            <a:pPr marL="285750" indent="-285750">
              <a:lnSpc>
                <a:spcPct val="15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4</a:t>
            </a:r>
            <a:r>
              <a:rPr lang="zh-CN" altLang="en-US">
                <a:latin typeface="Times New Roman" panose="02020603050405020304" pitchFamily="18" charset="0"/>
                <a:cs typeface="Times New Roman" panose="02020603050405020304" pitchFamily="18" charset="0"/>
              </a:rPr>
              <a:t>] X. Cao, B. Yang, Y . Shen, C. Y uen, Y . Zhang, Z. Han, H. V . Poor,and L. Hanzo, “Edge-assisted multi-layer offloading optimization of leo satellite-terrestrial integrated networks,” IEEE Journal on Selected Areas in Communications, vol. 41, no. 2, pp. 381–398, 2022.</a:t>
            </a:r>
          </a:p>
          <a:p>
            <a:pPr marL="285750" indent="-285750">
              <a:lnSpc>
                <a:spcPct val="150000"/>
              </a:lnSpc>
              <a:buFont typeface="Wingdings" panose="05000000000000000000" pitchFamily="2" charset="2"/>
              <a:buChar char="Ø"/>
            </a:pP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5</a:t>
            </a:r>
            <a:r>
              <a:rPr lang="zh-CN" altLang="en-US">
                <a:latin typeface="Times New Roman" panose="02020603050405020304" pitchFamily="18" charset="0"/>
                <a:cs typeface="Times New Roman" panose="02020603050405020304" pitchFamily="18" charset="0"/>
              </a:rPr>
              <a:t>] Q. Tang, Z. Fei, B. Li, H. Y u, Q. Cui, J. Zhang, and Z. Han, “Stochastic computation offloading for leo satellite edge computing networks: A learning-based approach,” IEEE Internet of Things Journal, 2023.</a:t>
            </a:r>
          </a:p>
        </p:txBody>
      </p:sp>
    </p:spTree>
    <p:extLst>
      <p:ext uri="{BB962C8B-B14F-4D97-AF65-F5344CB8AC3E}">
        <p14:creationId xmlns:p14="http://schemas.microsoft.com/office/powerpoint/2010/main" val="1087406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alphaModFix amt="3000"/>
          </a:blip>
          <a:srcRect l="31594" r="24278" b="51573"/>
          <a:stretch>
            <a:fillRect/>
          </a:stretch>
        </p:blipFill>
        <p:spPr>
          <a:xfrm>
            <a:off x="0" y="830209"/>
            <a:ext cx="6230698" cy="6027791"/>
          </a:xfrm>
          <a:prstGeom prst="rect">
            <a:avLst/>
          </a:prstGeom>
        </p:spPr>
      </p:pic>
      <p:grpSp>
        <p:nvGrpSpPr>
          <p:cNvPr id="2" name="组合 1"/>
          <p:cNvGrpSpPr/>
          <p:nvPr/>
        </p:nvGrpSpPr>
        <p:grpSpPr>
          <a:xfrm>
            <a:off x="569328" y="0"/>
            <a:ext cx="11622672" cy="6858000"/>
            <a:chOff x="569328" y="0"/>
            <a:chExt cx="11622672" cy="6858000"/>
          </a:xfrm>
        </p:grpSpPr>
        <p:sp>
          <p:nvSpPr>
            <p:cNvPr id="15" name="圆角矩形 14"/>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16" name="图片 15"/>
            <p:cNvPicPr>
              <a:picLocks noChangeAspect="1"/>
            </p:cNvPicPr>
            <p:nvPr/>
          </p:nvPicPr>
          <p:blipFill>
            <a:blip r:embed="rId4"/>
            <a:stretch>
              <a:fillRect/>
            </a:stretch>
          </p:blipFill>
          <p:spPr>
            <a:xfrm>
              <a:off x="7658100" y="0"/>
              <a:ext cx="4533900" cy="6858000"/>
            </a:xfrm>
            <a:prstGeom prst="rect">
              <a:avLst/>
            </a:prstGeom>
          </p:spPr>
        </p:pic>
        <p:grpSp>
          <p:nvGrpSpPr>
            <p:cNvPr id="32" name="组合 31"/>
            <p:cNvGrpSpPr/>
            <p:nvPr/>
          </p:nvGrpSpPr>
          <p:grpSpPr>
            <a:xfrm>
              <a:off x="6840499" y="0"/>
              <a:ext cx="1709136" cy="6858000"/>
              <a:chOff x="6840499" y="0"/>
              <a:chExt cx="1709136" cy="6858000"/>
            </a:xfrm>
          </p:grpSpPr>
          <p:sp>
            <p:nvSpPr>
              <p:cNvPr id="28" name="平行四边形 27"/>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0" name="平行四边形 29"/>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31" name="平行四边形 30"/>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grpSp>
        <p:nvGrpSpPr>
          <p:cNvPr id="21" name="组合 20"/>
          <p:cNvGrpSpPr/>
          <p:nvPr/>
        </p:nvGrpSpPr>
        <p:grpSpPr>
          <a:xfrm>
            <a:off x="1245705" y="2399251"/>
            <a:ext cx="3749744" cy="2862322"/>
            <a:chOff x="1654599" y="2374005"/>
            <a:chExt cx="3749744" cy="2862322"/>
          </a:xfrm>
        </p:grpSpPr>
        <p:sp>
          <p:nvSpPr>
            <p:cNvPr id="22" name="文本框 21"/>
            <p:cNvSpPr txBox="1"/>
            <p:nvPr/>
          </p:nvSpPr>
          <p:spPr>
            <a:xfrm>
              <a:off x="1654599" y="2374005"/>
              <a:ext cx="247381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800" b="1" i="0" u="none" strike="noStrike" kern="1200" cap="none" spc="300" normalizeH="0" baseline="0" noProof="0">
                  <a:ln>
                    <a:noFill/>
                  </a:ln>
                  <a:gradFill>
                    <a:gsLst>
                      <a:gs pos="0">
                        <a:prstClr val="black">
                          <a:lumMod val="95000"/>
                          <a:lumOff val="5000"/>
                        </a:prstClr>
                      </a:gs>
                      <a:gs pos="100000">
                        <a:prstClr val="black">
                          <a:lumMod val="50000"/>
                          <a:lumOff val="50000"/>
                        </a:prstClr>
                      </a:gs>
                    </a:gsLst>
                    <a:lin ang="5400000" scaled="0"/>
                  </a:gradFill>
                  <a:effectLst/>
                  <a:uLnTx/>
                  <a:uFillTx/>
                  <a:latin typeface="Times New Roman" panose="02020603050405020304" pitchFamily="18" charset="0"/>
                  <a:ea typeface="微软雅黑" panose="020B0503020204020204" pitchFamily="34" charset="-122"/>
                  <a:cs typeface="Times New Roman" panose="02020603050405020304" pitchFamily="18" charset="0"/>
                </a:rPr>
                <a:t>PART 2</a:t>
              </a:r>
              <a:endParaRPr kumimoji="1" lang="zh-CN" altLang="en-US" sz="4800" b="1" i="0" u="none" strike="noStrike" kern="1200" cap="none" spc="300" normalizeH="0" baseline="0" noProof="0" dirty="0">
                <a:ln>
                  <a:noFill/>
                </a:ln>
                <a:gradFill>
                  <a:gsLst>
                    <a:gs pos="0">
                      <a:prstClr val="black">
                        <a:lumMod val="95000"/>
                        <a:lumOff val="5000"/>
                      </a:prstClr>
                    </a:gs>
                    <a:gs pos="100000">
                      <a:prstClr val="black">
                        <a:lumMod val="50000"/>
                        <a:lumOff val="50000"/>
                      </a:prstClr>
                    </a:gs>
                  </a:gsLst>
                  <a:lin ang="5400000" scaled="0"/>
                </a:gra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p:cNvSpPr txBox="1"/>
            <p:nvPr/>
          </p:nvSpPr>
          <p:spPr>
            <a:xfrm>
              <a:off x="1654599" y="3205002"/>
              <a:ext cx="3749744" cy="2031325"/>
            </a:xfrm>
            <a:prstGeom prst="rect">
              <a:avLst/>
            </a:prstGeom>
            <a:noFill/>
          </p:spPr>
          <p:txBody>
            <a:bodyPr wrap="none" rtlCol="0">
              <a:spAutoFit/>
            </a:bodyPr>
            <a:lstStyle/>
            <a:p>
              <a:r>
                <a:rPr kumimoji="1" lang="en-US" altLang="zh-CN"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System Model</a:t>
              </a:r>
              <a:endParaRPr kumimoji="1" lang="zh-CN" altLang="en-US"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endParaRPr>
            </a:p>
            <a:p>
              <a:endParaRPr kumimoji="1" lang="zh-CN" altLang="en-US" sz="3600" b="1" spc="30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5400" b="1" i="0" u="none" strike="noStrike" kern="1200" cap="none" spc="300" normalizeH="0" baseline="0" noProof="0" dirty="0">
                <a:ln>
                  <a:noFill/>
                </a:ln>
                <a:gradFill>
                  <a:gsLst>
                    <a:gs pos="0">
                      <a:srgbClr val="C00000"/>
                    </a:gs>
                    <a:gs pos="100000">
                      <a:srgbClr val="F87768"/>
                    </a:gs>
                  </a:gsLst>
                  <a:lin ang="5400000" scaled="0"/>
                </a:gra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4" name="流程图: 延期 13"/>
          <p:cNvSpPr/>
          <p:nvPr/>
        </p:nvSpPr>
        <p:spPr>
          <a:xfrm flipH="1">
            <a:off x="11760449" y="6032324"/>
            <a:ext cx="431549" cy="404665"/>
          </a:xfrm>
          <a:prstGeom prst="flowChartDelay">
            <a:avLst/>
          </a:prstGeom>
          <a:gradFill flip="none" rotWithShape="1">
            <a:gsLst>
              <a:gs pos="0">
                <a:srgbClr val="D21D1C">
                  <a:shade val="30000"/>
                  <a:satMod val="115000"/>
                </a:srgbClr>
              </a:gs>
              <a:gs pos="36000">
                <a:srgbClr val="D21D1C">
                  <a:shade val="67500"/>
                  <a:satMod val="115000"/>
                </a:srgbClr>
              </a:gs>
              <a:gs pos="100000">
                <a:srgbClr val="D21D1C">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2</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51606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684803" cy="523220"/>
          </a:xfrm>
          <a:prstGeom prst="rect">
            <a:avLst/>
          </a:prstGeom>
          <a:noFill/>
        </p:spPr>
        <p:txBody>
          <a:bodyPr wrap="none" rtlCol="0">
            <a:spAutoFit/>
          </a:bodyPr>
          <a:lstStyle/>
          <a:p>
            <a:pPr algn="l"/>
            <a:r>
              <a:rPr kumimoji="1" lang="en-US" altLang="zh-CN" sz="2800" b="1">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r>
              <a:rPr kumimoji="1" lang="en-US" altLang="zh-CN"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endParaRPr kumimoji="1" lang="zh-CN" altLang="en-US" sz="28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14651"/>
            <a:ext cx="3241593" cy="523220"/>
          </a:xfrm>
          <a:prstGeom prst="rect">
            <a:avLst/>
          </a:prstGeom>
          <a:noFill/>
        </p:spPr>
        <p:txBody>
          <a:bodyPr wrap="none" rtlCol="0">
            <a:spAutoFit/>
          </a:bodyPr>
          <a:lstStyle/>
          <a:p>
            <a:pPr algn="l"/>
            <a:r>
              <a:rPr kumimoji="1" lang="en-US" altLang="zh-CN" sz="2800" b="1" spc="30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Network Model</a:t>
            </a:r>
            <a:endParaRPr kumimoji="1" lang="zh-CN" altLang="en-US" sz="28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057B3C44-0E29-4014-BA97-636AEF3EBBC8}"/>
                  </a:ext>
                </a:extLst>
              </p:cNvPr>
              <p:cNvSpPr txBox="1"/>
              <p:nvPr/>
            </p:nvSpPr>
            <p:spPr>
              <a:xfrm>
                <a:off x="6824862" y="975872"/>
                <a:ext cx="4945279" cy="6084423"/>
              </a:xfrm>
              <a:prstGeom prst="rect">
                <a:avLst/>
              </a:prstGeom>
              <a:noFill/>
            </p:spPr>
            <p:txBody>
              <a:bodyPr wrap="square" rtlCol="0">
                <a:spAutoFit/>
              </a:bodyPr>
              <a:lstStyle/>
              <a:p>
                <a:pPr>
                  <a:lnSpc>
                    <a:spcPct val="150000"/>
                  </a:lnSpc>
                  <a:spcBef>
                    <a:spcPts val="602"/>
                  </a:spcBef>
                </a:pPr>
                <a:endParaRPr lang="en-US" altLang="zh-CN" sz="240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spcBef>
                    <a:spcPts val="602"/>
                  </a:spcBef>
                  <a:buFont typeface="Wingdings" panose="05000000000000000000" pitchFamily="2" charset="2"/>
                  <a:buChar char="p"/>
                </a:pPr>
                <a14:m>
                  <m:oMath xmlns:m="http://schemas.openxmlformats.org/officeDocument/2006/math">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𝐼</m:t>
                    </m:r>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𝐼</m:t>
                    </m:r>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a:solidFill>
                      <a:schemeClr val="tx1"/>
                    </a:solidFill>
                    <a:latin typeface="宋体" panose="02010600030101010101" pitchFamily="2" charset="-122"/>
                    <a:ea typeface="宋体" panose="02010600030101010101" pitchFamily="2" charset="-122"/>
                    <a:cs typeface="Times New Roman" panose="02020603050405020304" pitchFamily="18" charset="0"/>
                  </a:rPr>
                  <a:t>,</a:t>
                </a:r>
                <a14:m>
                  <m:oMath xmlns:m="http://schemas.openxmlformats.org/officeDocument/2006/math">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𝐽</m:t>
                    </m:r>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40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50000"/>
                  </a:lnSpc>
                  <a:spcBef>
                    <a:spcPts val="602"/>
                  </a:spcBef>
                  <a:buFont typeface="Wingdings" panose="05000000000000000000" pitchFamily="2" charset="2"/>
                  <a:buChar char="p"/>
                </a:pPr>
                <a:r>
                  <a:rPr lang="en-US" altLang="zh-CN" sz="2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OFDMA</a:t>
                </a:r>
              </a:p>
              <a:p>
                <a:pPr marL="342900" indent="-342900">
                  <a:lnSpc>
                    <a:spcPct val="150000"/>
                  </a:lnSpc>
                  <a:spcBef>
                    <a:spcPts val="602"/>
                  </a:spcBef>
                  <a:buFont typeface="Wingdings" panose="05000000000000000000" pitchFamily="2" charset="2"/>
                  <a:buChar char="p"/>
                </a:pPr>
                <a:r>
                  <a:rPr lang="en-US" altLang="zh-CN" sz="2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Each satellite is connected to four surrounding satellites via ISL</a:t>
                </a:r>
              </a:p>
              <a:p>
                <a:pPr marL="342900" indent="-342900">
                  <a:lnSpc>
                    <a:spcPct val="150000"/>
                  </a:lnSpc>
                  <a:spcBef>
                    <a:spcPts val="602"/>
                  </a:spcBef>
                  <a:buFont typeface="Wingdings" panose="05000000000000000000" pitchFamily="2" charset="2"/>
                  <a:buChar char="p"/>
                </a:pPr>
                <a:r>
                  <a:rPr lang="en-US" altLang="zh-CN" sz="2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quasi-static model,</a:t>
                </a:r>
                <a14:m>
                  <m:oMath xmlns:m="http://schemas.openxmlformats.org/officeDocument/2006/math">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𝑇</m:t>
                    </m:r>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1,2,…,</m:t>
                        </m:r>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𝑇</m:t>
                        </m:r>
                      </m:e>
                    </m:d>
                  </m:oMath>
                </a14:m>
                <a:endParaRPr lang="en-US" altLang="zh-CN" sz="24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50000"/>
                  </a:lnSpc>
                  <a:spcBef>
                    <a:spcPts val="602"/>
                  </a:spcBef>
                  <a:buFont typeface="Wingdings" panose="05000000000000000000" pitchFamily="2" charset="2"/>
                  <a:buChar char="p"/>
                </a:pPr>
                <a14:m>
                  <m:oMath xmlns:m="http://schemas.openxmlformats.org/officeDocument/2006/math">
                    <m:sSub>
                      <m:sSubPr>
                        <m:ctrlPr>
                          <a:rPr lang="en-US" altLang="zh-CN" sz="240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𝐾</m:t>
                        </m:r>
                      </m:e>
                      <m:sub>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sz="2400" b="0" i="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b="0" i="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t</m:t>
                    </m:r>
                    <m:r>
                      <a:rPr lang="en-US" altLang="zh-CN" sz="2400" b="0" i="0"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14:m>
                  <m:oMath xmlns:m="http://schemas.openxmlformats.org/officeDocument/2006/math">
                    <m:sSub>
                      <m:sSubPr>
                        <m:ctrlPr>
                          <a:rPr lang="en-US" altLang="zh-CN" sz="240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𝑊</m:t>
                        </m:r>
                      </m:e>
                      <m:sub>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en-US" altLang="zh-CN" sz="2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14:m>
                  <m:oMath xmlns:m="http://schemas.openxmlformats.org/officeDocument/2006/math">
                    <m:sSub>
                      <m:sSubPr>
                        <m:ctrlPr>
                          <a:rPr lang="en-US" altLang="zh-CN" sz="240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en-US" altLang="zh-CN" sz="2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14:m>
                  <m:oMath xmlns:m="http://schemas.openxmlformats.org/officeDocument/2006/math">
                    <m:sSub>
                      <m:sSubPr>
                        <m:ctrlPr>
                          <a:rPr lang="en-US" altLang="zh-CN" sz="240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𝐷</m:t>
                        </m:r>
                      </m:e>
                      <m:sub>
                        <m:r>
                          <a:rPr lang="en-US" altLang="zh-CN" sz="2400" b="0"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en-US" altLang="zh-CN" sz="2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(t)}</a:t>
                </a:r>
              </a:p>
              <a:p>
                <a:pPr marL="342900" indent="-342900">
                  <a:lnSpc>
                    <a:spcPct val="150000"/>
                  </a:lnSpc>
                  <a:spcBef>
                    <a:spcPts val="602"/>
                  </a:spcBef>
                  <a:buFont typeface="Wingdings" panose="05000000000000000000" pitchFamily="2" charset="2"/>
                  <a:buChar char="p"/>
                </a:pPr>
                <a:r>
                  <a:rPr lang="en-US" altLang="zh-CN" sz="2400">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virtual queue</a:t>
                </a:r>
              </a:p>
              <a:p>
                <a:pPr marL="286493" indent="-286493">
                  <a:lnSpc>
                    <a:spcPct val="150000"/>
                  </a:lnSpc>
                  <a:spcBef>
                    <a:spcPts val="602"/>
                  </a:spcBef>
                  <a:buFont typeface="Wingdings" panose="05000000000000000000" pitchFamily="2" charset="2"/>
                  <a:buChar char="n"/>
                </a:pPr>
                <a:endParaRPr lang="en-US" altLang="zh-CN" sz="2400">
                  <a:solidFill>
                    <a:schemeClr val="tx1"/>
                  </a:solidFill>
                  <a:latin typeface="宋体" panose="02010600030101010101" pitchFamily="2" charset="-122"/>
                  <a:ea typeface="宋体" panose="02010600030101010101" pitchFamily="2" charset="-122"/>
                  <a:cs typeface="Times New Roman" panose="02020603050405020304" pitchFamily="18" charset="0"/>
                </a:endParaRPr>
              </a:p>
              <a:p>
                <a:pPr marL="286493" indent="-286493">
                  <a:lnSpc>
                    <a:spcPct val="150000"/>
                  </a:lnSpc>
                  <a:spcBef>
                    <a:spcPts val="602"/>
                  </a:spcBef>
                  <a:buFont typeface="Wingdings" panose="05000000000000000000" pitchFamily="2" charset="2"/>
                  <a:buChar char="n"/>
                </a:pPr>
                <a:endParaRPr lang="en-US" altLang="zh-CN" sz="2005"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057B3C44-0E29-4014-BA97-636AEF3EBBC8}"/>
                  </a:ext>
                </a:extLst>
              </p:cNvPr>
              <p:cNvSpPr txBox="1">
                <a:spLocks noRot="1" noChangeAspect="1" noMove="1" noResize="1" noEditPoints="1" noAdjustHandles="1" noChangeArrowheads="1" noChangeShapeType="1" noTextEdit="1"/>
              </p:cNvSpPr>
              <p:nvPr/>
            </p:nvSpPr>
            <p:spPr>
              <a:xfrm>
                <a:off x="6824862" y="975872"/>
                <a:ext cx="4945279" cy="6084423"/>
              </a:xfrm>
              <a:prstGeom prst="rect">
                <a:avLst/>
              </a:prstGeom>
              <a:blipFill>
                <a:blip r:embed="rId6"/>
                <a:stretch>
                  <a:fillRect l="-172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4841DDB5-953F-B8B6-29AD-327B6FD8A659}"/>
              </a:ext>
            </a:extLst>
          </p:cNvPr>
          <p:cNvPicPr>
            <a:picLocks noChangeAspect="1"/>
          </p:cNvPicPr>
          <p:nvPr/>
        </p:nvPicPr>
        <p:blipFill>
          <a:blip r:embed="rId7"/>
          <a:stretch>
            <a:fillRect/>
          </a:stretch>
        </p:blipFill>
        <p:spPr>
          <a:xfrm>
            <a:off x="506366" y="1494526"/>
            <a:ext cx="5382158" cy="4336553"/>
          </a:xfrm>
          <a:prstGeom prst="rect">
            <a:avLst/>
          </a:prstGeom>
        </p:spPr>
      </p:pic>
      <p:sp>
        <p:nvSpPr>
          <p:cNvPr id="6" name="文本框 5">
            <a:extLst>
              <a:ext uri="{FF2B5EF4-FFF2-40B4-BE49-F238E27FC236}">
                <a16:creationId xmlns:a16="http://schemas.microsoft.com/office/drawing/2014/main" id="{11B1F47D-3438-D4B0-3A38-2E0A8C868F80}"/>
              </a:ext>
            </a:extLst>
          </p:cNvPr>
          <p:cNvSpPr txBox="1"/>
          <p:nvPr/>
        </p:nvSpPr>
        <p:spPr>
          <a:xfrm>
            <a:off x="1218175" y="5872954"/>
            <a:ext cx="3958540" cy="276999"/>
          </a:xfrm>
          <a:prstGeom prst="rect">
            <a:avLst/>
          </a:prstGeom>
          <a:noFill/>
        </p:spPr>
        <p:txBody>
          <a:bodyPr wrap="square">
            <a:spAutoFit/>
          </a:bodyPr>
          <a:lstStyle/>
          <a:p>
            <a:r>
              <a:rPr lang="en-US" altLang="zh-CN" sz="1200" b="1" i="0">
                <a:effectLst/>
                <a:highlight>
                  <a:srgbClr val="FFFFFF"/>
                </a:highlight>
                <a:latin typeface="Times New Roman" panose="02020603050405020304" pitchFamily="18" charset="0"/>
                <a:cs typeface="Times New Roman" panose="02020603050405020304" pitchFamily="18" charset="0"/>
              </a:rPr>
              <a:t>The architecture of ISL-based collaborative OEC system</a:t>
            </a:r>
            <a:endParaRPr lang="zh-CN" altLang="en-US" sz="1200" b="1">
              <a:latin typeface="Times New Roman" panose="02020603050405020304" pitchFamily="18" charset="0"/>
              <a:cs typeface="Times New Roman" panose="02020603050405020304" pitchFamily="18" charset="0"/>
            </a:endParaRPr>
          </a:p>
        </p:txBody>
      </p:sp>
      <p:graphicFrame>
        <p:nvGraphicFramePr>
          <p:cNvPr id="9" name="对象 8">
            <a:extLst>
              <a:ext uri="{FF2B5EF4-FFF2-40B4-BE49-F238E27FC236}">
                <a16:creationId xmlns:a16="http://schemas.microsoft.com/office/drawing/2014/main" id="{85672626-6A65-3FE6-B1F3-85C71C76FBF8}"/>
              </a:ext>
            </a:extLst>
          </p:cNvPr>
          <p:cNvGraphicFramePr>
            <a:graphicFrameLocks noChangeAspect="1"/>
          </p:cNvGraphicFramePr>
          <p:nvPr>
            <p:extLst>
              <p:ext uri="{D42A27DB-BD31-4B8C-83A1-F6EECF244321}">
                <p14:modId xmlns:p14="http://schemas.microsoft.com/office/powerpoint/2010/main" val="616415451"/>
              </p:ext>
            </p:extLst>
          </p:nvPr>
        </p:nvGraphicFramePr>
        <p:xfrm>
          <a:off x="8178800" y="4470400"/>
          <a:ext cx="914400" cy="198438"/>
        </p:xfrm>
        <a:graphic>
          <a:graphicData uri="http://schemas.openxmlformats.org/presentationml/2006/ole">
            <mc:AlternateContent xmlns:mc="http://schemas.openxmlformats.org/markup-compatibility/2006">
              <mc:Choice xmlns:v="urn:schemas-microsoft-com:vml" Requires="v">
                <p:oleObj name="Equation" r:id="rId8" imgW="914400" imgH="198720" progId="Equation.DSMT4">
                  <p:embed/>
                </p:oleObj>
              </mc:Choice>
              <mc:Fallback>
                <p:oleObj name="Equation" r:id="rId8" imgW="914400" imgH="198720" progId="Equation.DSMT4">
                  <p:embed/>
                  <p:pic>
                    <p:nvPicPr>
                      <p:cNvPr id="0" name=""/>
                      <p:cNvPicPr/>
                      <p:nvPr/>
                    </p:nvPicPr>
                    <p:blipFill>
                      <a:blip r:embed="rId9"/>
                      <a:stretch>
                        <a:fillRect/>
                      </a:stretch>
                    </p:blipFill>
                    <p:spPr>
                      <a:xfrm>
                        <a:off x="8178800" y="44704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8226453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e3ad42a-71c4-4e35-b5a6-036f91cc818a"/>
  <p:tag name="COMMONDATA" val="eyJoZGlkIjoiMDNhMjk2N2ViYzUyMTU3MmMzNTk5YzdlYjc0M2Y5ZG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22005</TotalTime>
  <Words>1233</Words>
  <Application>Microsoft Office PowerPoint</Application>
  <PresentationFormat>宽屏</PresentationFormat>
  <Paragraphs>179</Paragraphs>
  <Slides>21</Slides>
  <Notes>21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21</vt:i4>
      </vt:variant>
    </vt:vector>
  </HeadingPairs>
  <TitlesOfParts>
    <vt:vector size="33" baseType="lpstr">
      <vt:lpstr>Source Han Sans SC Normal</vt:lpstr>
      <vt:lpstr>等线</vt:lpstr>
      <vt:lpstr>宋体</vt:lpstr>
      <vt:lpstr>微软雅黑</vt:lpstr>
      <vt:lpstr>Arial</vt:lpstr>
      <vt:lpstr>Cambria Math</vt:lpstr>
      <vt:lpstr>Noto Sans</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玉洁 张</cp:lastModifiedBy>
  <cp:revision>1146</cp:revision>
  <dcterms:created xsi:type="dcterms:W3CDTF">2020-04-17T07:43:00Z</dcterms:created>
  <dcterms:modified xsi:type="dcterms:W3CDTF">2024-05-14T02:03:18Z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CCDC7E514EE24399926D83BD7CB5E0E2</vt:lpwstr>
  </property>
  <property fmtid="{D5CDD505-2E9C-101B-9397-08002B2CF9AE}" pid="3" name="KSOProductBuildVer">
    <vt:lpwstr>2052-11.1.0.14036</vt:lpwstr>
  </property>
</Properties>
</file>